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8" r:id="rId4"/>
    <p:sldId id="257" r:id="rId5"/>
    <p:sldId id="263" r:id="rId6"/>
    <p:sldId id="262" r:id="rId7"/>
    <p:sldId id="259" r:id="rId8"/>
    <p:sldId id="261" r:id="rId9"/>
    <p:sldId id="264" r:id="rId1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B09E4-7BD1-4D81-8AF5-4EB4024AFAA6}" type="datetimeFigureOut">
              <a:rPr lang="it-IT" smtClean="0"/>
              <a:t>02/02/2016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7D728-E1AC-47BA-8AA9-78C71E0781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04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Nel campo del </a:t>
            </a:r>
            <a:r>
              <a:rPr lang="it-IT" dirty="0" err="1" smtClean="0"/>
              <a:t>precision</a:t>
            </a:r>
            <a:r>
              <a:rPr lang="it-IT" dirty="0" smtClean="0"/>
              <a:t> </a:t>
            </a:r>
            <a:r>
              <a:rPr lang="it-IT" dirty="0" err="1" smtClean="0"/>
              <a:t>farming</a:t>
            </a:r>
            <a:r>
              <a:rPr lang="it-IT" dirty="0" smtClean="0"/>
              <a:t> e delle Smart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cities</a:t>
            </a:r>
            <a:r>
              <a:rPr lang="it-IT" baseline="0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7D728-E1AC-47BA-8AA9-78C71E07812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17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7D728-E1AC-47BA-8AA9-78C71E07812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42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W ppt-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8729134" y="186267"/>
            <a:ext cx="237066" cy="237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ew Startup Europe Logo Scrip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12" y="3824573"/>
            <a:ext cx="2524956" cy="111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730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W ppt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  <p:pic>
        <p:nvPicPr>
          <p:cNvPr id="3" name="Picture 2" descr="SEW ppt-1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1794"/>
            <a:ext cx="9144000" cy="54864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284224"/>
            <a:ext cx="9144000" cy="666750"/>
          </a:xfrm>
        </p:spPr>
        <p:txBody>
          <a:bodyPr/>
          <a:lstStyle>
            <a:lvl1pPr>
              <a:defRPr sz="2000" b="1" cap="all">
                <a:solidFill>
                  <a:schemeClr val="accent2"/>
                </a:solidFill>
                <a:latin typeface="Roboto Condensed"/>
                <a:cs typeface="Roboto Condensed"/>
              </a:defRPr>
            </a:lvl1pPr>
          </a:lstStyle>
          <a:p>
            <a:endParaRPr lang="en-JM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3183470" y="1950974"/>
            <a:ext cx="2692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1">
                <a:solidFill>
                  <a:schemeClr val="accent4"/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61"/>
          </p:nvPr>
        </p:nvSpPr>
        <p:spPr>
          <a:xfrm>
            <a:off x="3183470" y="2266188"/>
            <a:ext cx="2692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accent3"/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62"/>
          </p:nvPr>
        </p:nvSpPr>
        <p:spPr>
          <a:xfrm>
            <a:off x="3183470" y="2570988"/>
            <a:ext cx="2692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accent3"/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63"/>
          </p:nvPr>
        </p:nvSpPr>
        <p:spPr>
          <a:xfrm>
            <a:off x="3183470" y="2875788"/>
            <a:ext cx="2692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accent3"/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64"/>
          </p:nvPr>
        </p:nvSpPr>
        <p:spPr>
          <a:xfrm>
            <a:off x="3183470" y="3180588"/>
            <a:ext cx="2692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accent3"/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14" name="Rectangle 13"/>
          <p:cNvSpPr/>
          <p:nvPr userDrawn="1"/>
        </p:nvSpPr>
        <p:spPr>
          <a:xfrm>
            <a:off x="8762735" y="181504"/>
            <a:ext cx="237595" cy="23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9133" y="151870"/>
            <a:ext cx="304799" cy="296862"/>
          </a:xfrm>
          <a:prstGeom prst="rect">
            <a:avLst/>
          </a:prstGeom>
        </p:spPr>
        <p:txBody>
          <a:bodyPr anchor="ctr"/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7CD493-83FE-2241-8AB0-EBE46B2B9840}" type="slidenum">
              <a:rPr lang="en-JM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JM" kern="0" dirty="0"/>
          </a:p>
        </p:txBody>
      </p:sp>
    </p:spTree>
    <p:extLst>
      <p:ext uri="{BB962C8B-B14F-4D97-AF65-F5344CB8AC3E}">
        <p14:creationId xmlns:p14="http://schemas.microsoft.com/office/powerpoint/2010/main" val="6252700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W ppt-0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  <p:pic>
        <p:nvPicPr>
          <p:cNvPr id="4" name="Picture 3" descr="SEW ppt-1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4102"/>
            <a:ext cx="9144000" cy="54864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30936"/>
            <a:ext cx="9144000" cy="666750"/>
          </a:xfrm>
        </p:spPr>
        <p:txBody>
          <a:bodyPr/>
          <a:lstStyle>
            <a:lvl1pPr>
              <a:defRPr sz="2000" b="1" cap="all">
                <a:solidFill>
                  <a:schemeClr val="accent2"/>
                </a:solidFill>
                <a:latin typeface="Roboto Condensed"/>
                <a:cs typeface="Roboto Condensed"/>
              </a:defRPr>
            </a:lvl1pPr>
          </a:lstStyle>
          <a:p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1"/>
          </p:nvPr>
        </p:nvSpPr>
        <p:spPr>
          <a:xfrm>
            <a:off x="873760" y="1510030"/>
            <a:ext cx="1676400" cy="304800"/>
          </a:xfrm>
        </p:spPr>
        <p:txBody>
          <a:bodyPr>
            <a:noAutofit/>
          </a:bodyPr>
          <a:lstStyle>
            <a:lvl1pPr algn="ctr">
              <a:buNone/>
              <a:defRPr sz="1200" b="1" i="0" cap="all">
                <a:solidFill>
                  <a:schemeClr val="accent2"/>
                </a:solidFill>
                <a:latin typeface="Roboto Condensed"/>
                <a:ea typeface="Roboto Light"/>
                <a:cs typeface="Roboto Condense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s-ES_tradnl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873760" y="359791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1">
                <a:solidFill>
                  <a:schemeClr val="accent6"/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873760" y="3907790"/>
            <a:ext cx="1676400" cy="7063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bg1">
                    <a:lumMod val="50000"/>
                  </a:schemeClr>
                </a:solidFill>
                <a:latin typeface="Roboto Regular"/>
                <a:cs typeface="Roboto Regular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73"/>
          </p:nvPr>
        </p:nvSpPr>
        <p:spPr>
          <a:xfrm>
            <a:off x="948436" y="1957070"/>
            <a:ext cx="1527048" cy="1527048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JM" dirty="0"/>
          </a:p>
        </p:txBody>
      </p:sp>
      <p:sp>
        <p:nvSpPr>
          <p:cNvPr id="33" name="Content Placeholder 37"/>
          <p:cNvSpPr>
            <a:spLocks noGrp="1"/>
          </p:cNvSpPr>
          <p:nvPr>
            <p:ph sz="quarter" idx="74"/>
          </p:nvPr>
        </p:nvSpPr>
        <p:spPr>
          <a:xfrm>
            <a:off x="3657600" y="1510030"/>
            <a:ext cx="1676400" cy="304800"/>
          </a:xfrm>
        </p:spPr>
        <p:txBody>
          <a:bodyPr>
            <a:noAutofit/>
          </a:bodyPr>
          <a:lstStyle>
            <a:lvl1pPr algn="ctr">
              <a:buNone/>
              <a:defRPr sz="1200" b="1" i="0" cap="all">
                <a:solidFill>
                  <a:schemeClr val="accent2"/>
                </a:solidFill>
                <a:latin typeface="Roboto Condensed"/>
                <a:ea typeface="Roboto Light"/>
                <a:cs typeface="Roboto Condense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s-ES_tradnl" dirty="0" smtClean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75"/>
          </p:nvPr>
        </p:nvSpPr>
        <p:spPr>
          <a:xfrm>
            <a:off x="3657600" y="359791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1">
                <a:solidFill>
                  <a:schemeClr val="accent6"/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76"/>
          </p:nvPr>
        </p:nvSpPr>
        <p:spPr>
          <a:xfrm>
            <a:off x="3657600" y="3907790"/>
            <a:ext cx="1676400" cy="7063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bg1">
                    <a:lumMod val="50000"/>
                  </a:schemeClr>
                </a:solidFill>
                <a:latin typeface="Roboto Regular"/>
                <a:cs typeface="Roboto Regular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36" name="Picture Placeholder 17"/>
          <p:cNvSpPr>
            <a:spLocks noGrp="1"/>
          </p:cNvSpPr>
          <p:nvPr>
            <p:ph type="pic" sz="quarter" idx="77"/>
          </p:nvPr>
        </p:nvSpPr>
        <p:spPr>
          <a:xfrm>
            <a:off x="3732276" y="1957070"/>
            <a:ext cx="1527048" cy="1527048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JM" dirty="0"/>
          </a:p>
        </p:txBody>
      </p:sp>
      <p:sp>
        <p:nvSpPr>
          <p:cNvPr id="37" name="Content Placeholder 37"/>
          <p:cNvSpPr>
            <a:spLocks noGrp="1"/>
          </p:cNvSpPr>
          <p:nvPr>
            <p:ph sz="quarter" idx="78"/>
          </p:nvPr>
        </p:nvSpPr>
        <p:spPr>
          <a:xfrm>
            <a:off x="6522720" y="1510030"/>
            <a:ext cx="1676400" cy="304800"/>
          </a:xfrm>
        </p:spPr>
        <p:txBody>
          <a:bodyPr>
            <a:noAutofit/>
          </a:bodyPr>
          <a:lstStyle>
            <a:lvl1pPr algn="ctr">
              <a:buNone/>
              <a:defRPr sz="1200" b="1" i="0" cap="all">
                <a:solidFill>
                  <a:schemeClr val="accent2"/>
                </a:solidFill>
                <a:latin typeface="Roboto Condensed"/>
                <a:ea typeface="Roboto Light"/>
                <a:cs typeface="Roboto Condensed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s-ES_tradnl" dirty="0" smtClean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79"/>
          </p:nvPr>
        </p:nvSpPr>
        <p:spPr>
          <a:xfrm>
            <a:off x="6522720" y="359791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1">
                <a:solidFill>
                  <a:schemeClr val="accent6"/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80"/>
          </p:nvPr>
        </p:nvSpPr>
        <p:spPr>
          <a:xfrm>
            <a:off x="6522720" y="3907790"/>
            <a:ext cx="1676400" cy="7063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bg1">
                    <a:lumMod val="50000"/>
                  </a:schemeClr>
                </a:solidFill>
                <a:latin typeface="Roboto Regular"/>
                <a:cs typeface="Roboto Regular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40" name="Picture Placeholder 17"/>
          <p:cNvSpPr>
            <a:spLocks noGrp="1"/>
          </p:cNvSpPr>
          <p:nvPr>
            <p:ph type="pic" sz="quarter" idx="81"/>
          </p:nvPr>
        </p:nvSpPr>
        <p:spPr>
          <a:xfrm>
            <a:off x="6597396" y="1957070"/>
            <a:ext cx="1527048" cy="1527048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JM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8762735" y="181504"/>
            <a:ext cx="237595" cy="23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Regular"/>
              <a:cs typeface="Roboto Regular"/>
            </a:endParaRP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9133" y="151870"/>
            <a:ext cx="304799" cy="296862"/>
          </a:xfrm>
          <a:prstGeom prst="rect">
            <a:avLst/>
          </a:prstGeom>
        </p:spPr>
        <p:txBody>
          <a:bodyPr anchor="ctr"/>
          <a:lstStyle>
            <a:lvl1pPr algn="ctr">
              <a:defRPr sz="700">
                <a:solidFill>
                  <a:schemeClr val="accent4"/>
                </a:solidFill>
                <a:latin typeface="Roboto Regular"/>
                <a:cs typeface="Roboto Regular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7CD493-83FE-2241-8AB0-EBE46B2B9840}" type="slidenum">
              <a:rPr lang="en-JM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JM" kern="0" dirty="0"/>
          </a:p>
        </p:txBody>
      </p:sp>
    </p:spTree>
    <p:extLst>
      <p:ext uri="{BB962C8B-B14F-4D97-AF65-F5344CB8AC3E}">
        <p14:creationId xmlns:p14="http://schemas.microsoft.com/office/powerpoint/2010/main" val="28053290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W ppt-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7688"/>
            <a:ext cx="9144000" cy="548640"/>
          </a:xfrm>
          <a:prstGeom prst="rect">
            <a:avLst/>
          </a:prstGeom>
        </p:spPr>
      </p:pic>
      <p:pic>
        <p:nvPicPr>
          <p:cNvPr id="4" name="Picture 3" descr="SEW ppt-10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680" y="1452881"/>
            <a:ext cx="4155440" cy="824228"/>
          </a:xfrm>
        </p:spPr>
        <p:txBody>
          <a:bodyPr/>
          <a:lstStyle>
            <a:lvl1pPr algn="l">
              <a:defRPr sz="2000" b="1" cap="all">
                <a:solidFill>
                  <a:schemeClr val="accent2"/>
                </a:solidFill>
                <a:latin typeface="Roboto Condensed"/>
                <a:cs typeface="Roboto Condensed"/>
              </a:defRPr>
            </a:lvl1pPr>
          </a:lstStyle>
          <a:p>
            <a:endParaRPr lang="en-JM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87680" y="2277109"/>
            <a:ext cx="4155440" cy="30988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 cap="all">
                <a:solidFill>
                  <a:schemeClr val="accent4"/>
                </a:solidFill>
                <a:latin typeface="Open Sans"/>
                <a:ea typeface="Roboto Light"/>
                <a:cs typeface="Open Sans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487680" y="2586990"/>
            <a:ext cx="4155440" cy="129413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4643120" y="1449071"/>
            <a:ext cx="4074160" cy="2432049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62735" y="181504"/>
            <a:ext cx="237595" cy="23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9133" y="151870"/>
            <a:ext cx="304799" cy="296862"/>
          </a:xfrm>
          <a:prstGeom prst="rect">
            <a:avLst/>
          </a:prstGeom>
        </p:spPr>
        <p:txBody>
          <a:bodyPr anchor="ctr"/>
          <a:lstStyle>
            <a:lvl1pPr algn="ctr">
              <a:defRPr sz="700">
                <a:solidFill>
                  <a:schemeClr val="accent4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7CD493-83FE-2241-8AB0-EBE46B2B9840}" type="slidenum">
              <a:rPr lang="en-JM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JM" kern="0" dirty="0"/>
          </a:p>
        </p:txBody>
      </p:sp>
    </p:spTree>
    <p:extLst>
      <p:ext uri="{BB962C8B-B14F-4D97-AF65-F5344CB8AC3E}">
        <p14:creationId xmlns:p14="http://schemas.microsoft.com/office/powerpoint/2010/main" val="29435337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W ppt-0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" y="-8467"/>
            <a:ext cx="9135879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6880" y="0"/>
            <a:ext cx="2448560" cy="2998469"/>
          </a:xfrm>
        </p:spPr>
        <p:txBody>
          <a:bodyPr anchor="b"/>
          <a:lstStyle>
            <a:lvl1pPr algn="l">
              <a:defRPr sz="2800" b="1" cap="all">
                <a:solidFill>
                  <a:schemeClr val="accent2"/>
                </a:solidFill>
                <a:latin typeface="Roboto Condensed"/>
                <a:cs typeface="Roboto Condensed"/>
              </a:defRPr>
            </a:lvl1pPr>
          </a:lstStyle>
          <a:p>
            <a:endParaRPr lang="en-JM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36880" y="2998469"/>
            <a:ext cx="2448560" cy="882651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FontTx/>
              <a:buNone/>
              <a:defRPr sz="1600" b="0" cap="all">
                <a:solidFill>
                  <a:schemeClr val="accent4"/>
                </a:solidFill>
                <a:latin typeface="Roboto Regular"/>
                <a:ea typeface="Roboto Light"/>
                <a:cs typeface="Roboto Regular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8762735" y="181504"/>
            <a:ext cx="237595" cy="23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Regular"/>
              <a:cs typeface="Roboto Regular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9133" y="151870"/>
            <a:ext cx="304799" cy="296862"/>
          </a:xfrm>
          <a:prstGeom prst="rect">
            <a:avLst/>
          </a:prstGeom>
        </p:spPr>
        <p:txBody>
          <a:bodyPr anchor="ctr"/>
          <a:lstStyle>
            <a:lvl1pPr algn="ctr">
              <a:defRPr sz="700">
                <a:solidFill>
                  <a:schemeClr val="accent4"/>
                </a:solidFill>
                <a:latin typeface="Roboto Regular"/>
                <a:cs typeface="Roboto Regular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7CD493-83FE-2241-8AB0-EBE46B2B9840}" type="slidenum">
              <a:rPr lang="en-JM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JM" kern="0" dirty="0"/>
          </a:p>
        </p:txBody>
      </p:sp>
    </p:spTree>
    <p:extLst>
      <p:ext uri="{BB962C8B-B14F-4D97-AF65-F5344CB8AC3E}">
        <p14:creationId xmlns:p14="http://schemas.microsoft.com/office/powerpoint/2010/main" val="40393657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W ppt-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7688"/>
            <a:ext cx="9144000" cy="548640"/>
          </a:xfrm>
          <a:prstGeom prst="rect">
            <a:avLst/>
          </a:prstGeom>
        </p:spPr>
      </p:pic>
      <p:pic>
        <p:nvPicPr>
          <p:cNvPr id="4" name="Picture 3" descr="SEW ppt-09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630936"/>
            <a:ext cx="9144000" cy="666750"/>
          </a:xfrm>
        </p:spPr>
        <p:txBody>
          <a:bodyPr/>
          <a:lstStyle>
            <a:lvl1pPr>
              <a:defRPr sz="2000" b="1" cap="all">
                <a:solidFill>
                  <a:schemeClr val="accent2"/>
                </a:solidFill>
                <a:latin typeface="Roboto Condensed"/>
                <a:cs typeface="Roboto Condensed"/>
              </a:defRPr>
            </a:lvl1pPr>
          </a:lstStyle>
          <a:p>
            <a:endParaRPr lang="en-JM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59384" y="1381760"/>
            <a:ext cx="2624328" cy="41465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 cap="all">
                <a:solidFill>
                  <a:schemeClr val="accent4"/>
                </a:solidFill>
                <a:latin typeface="Roboto Condensed"/>
                <a:ea typeface="Roboto Light"/>
                <a:cs typeface="Roboto Condensed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59384" y="1888808"/>
            <a:ext cx="2624328" cy="111474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>
                <a:solidFill>
                  <a:schemeClr val="bg1">
                    <a:lumMod val="50000"/>
                  </a:schemeClr>
                </a:solidFill>
                <a:latin typeface="Roboto Regular"/>
                <a:cs typeface="Roboto Regular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5"/>
          </p:nvPr>
        </p:nvSpPr>
        <p:spPr>
          <a:xfrm>
            <a:off x="3283712" y="1381760"/>
            <a:ext cx="2624328" cy="41465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 cap="all">
                <a:solidFill>
                  <a:schemeClr val="accent4"/>
                </a:solidFill>
                <a:latin typeface="Roboto Condensed"/>
                <a:ea typeface="Roboto Light"/>
                <a:cs typeface="Roboto Condensed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6"/>
          </p:nvPr>
        </p:nvSpPr>
        <p:spPr>
          <a:xfrm>
            <a:off x="3283712" y="1888808"/>
            <a:ext cx="2624328" cy="111474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>
                <a:solidFill>
                  <a:schemeClr val="bg1">
                    <a:lumMod val="50000"/>
                  </a:schemeClr>
                </a:solidFill>
                <a:latin typeface="Roboto Regular"/>
                <a:cs typeface="Roboto Regular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67"/>
          </p:nvPr>
        </p:nvSpPr>
        <p:spPr>
          <a:xfrm>
            <a:off x="5913120" y="1381760"/>
            <a:ext cx="2624328" cy="41465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 cap="all">
                <a:solidFill>
                  <a:schemeClr val="accent4"/>
                </a:solidFill>
                <a:latin typeface="Roboto Condensed"/>
                <a:ea typeface="Roboto Light"/>
                <a:cs typeface="Roboto Condensed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8"/>
          </p:nvPr>
        </p:nvSpPr>
        <p:spPr>
          <a:xfrm>
            <a:off x="5913120" y="1888808"/>
            <a:ext cx="2624328" cy="111474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>
                <a:solidFill>
                  <a:schemeClr val="bg1">
                    <a:lumMod val="50000"/>
                  </a:schemeClr>
                </a:solidFill>
                <a:latin typeface="Roboto Regular"/>
                <a:cs typeface="Roboto Regular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s-ES_tradnl" dirty="0" smtClean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5908040" y="3003550"/>
            <a:ext cx="2619248" cy="1524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JM" dirty="0"/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69"/>
          </p:nvPr>
        </p:nvSpPr>
        <p:spPr>
          <a:xfrm>
            <a:off x="3288792" y="3003550"/>
            <a:ext cx="2619248" cy="1524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JM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70"/>
          </p:nvPr>
        </p:nvSpPr>
        <p:spPr>
          <a:xfrm>
            <a:off x="649224" y="3003550"/>
            <a:ext cx="2619248" cy="1524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JM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8762735" y="181504"/>
            <a:ext cx="237595" cy="23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Regular"/>
              <a:cs typeface="Roboto Regular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9133" y="151870"/>
            <a:ext cx="304799" cy="296862"/>
          </a:xfrm>
          <a:prstGeom prst="rect">
            <a:avLst/>
          </a:prstGeom>
        </p:spPr>
        <p:txBody>
          <a:bodyPr anchor="ctr"/>
          <a:lstStyle>
            <a:lvl1pPr algn="ctr">
              <a:defRPr sz="700">
                <a:solidFill>
                  <a:schemeClr val="accent4"/>
                </a:solidFill>
                <a:latin typeface="Roboto Regular"/>
                <a:cs typeface="Roboto Regular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7CD493-83FE-2241-8AB0-EBE46B2B9840}" type="slidenum">
              <a:rPr lang="en-JM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JM" kern="0" dirty="0"/>
          </a:p>
        </p:txBody>
      </p:sp>
    </p:spTree>
    <p:extLst>
      <p:ext uri="{BB962C8B-B14F-4D97-AF65-F5344CB8AC3E}">
        <p14:creationId xmlns:p14="http://schemas.microsoft.com/office/powerpoint/2010/main" val="29543992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W ppt-0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"/>
          </a:xfrm>
          <a:prstGeom prst="rect">
            <a:avLst/>
          </a:prstGeom>
        </p:spPr>
      </p:pic>
      <p:pic>
        <p:nvPicPr>
          <p:cNvPr id="4" name="Picture 3" descr="SEW ppt-1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4102"/>
            <a:ext cx="9144000" cy="54864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30936"/>
            <a:ext cx="9144000" cy="666750"/>
          </a:xfrm>
        </p:spPr>
        <p:txBody>
          <a:bodyPr/>
          <a:lstStyle>
            <a:lvl1pPr>
              <a:defRPr sz="2000" b="1" cap="all">
                <a:solidFill>
                  <a:schemeClr val="accent2"/>
                </a:solidFill>
                <a:latin typeface="Roboto Condensed"/>
                <a:cs typeface="Roboto Condensed"/>
              </a:defRPr>
            </a:lvl1pPr>
          </a:lstStyle>
          <a:p>
            <a:endParaRPr lang="en-JM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838700" y="1809750"/>
            <a:ext cx="4305300" cy="25908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JM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600200" y="2330233"/>
            <a:ext cx="2971800" cy="7576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  <a:latin typeface="Roboto Regular"/>
                <a:cs typeface="Roboto Regular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838200" y="1297686"/>
            <a:ext cx="7696200" cy="305689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accent4"/>
                </a:solidFill>
                <a:latin typeface="Roboto Regular"/>
                <a:cs typeface="Roboto Regular"/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600200" y="1962150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2"/>
                </a:solidFill>
                <a:latin typeface="Roboto Condensed"/>
                <a:ea typeface="Roboto Light"/>
                <a:cs typeface="Roboto Condense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00200" y="3554196"/>
            <a:ext cx="2971800" cy="7576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  <a:latin typeface="Roboto Regular"/>
                <a:cs typeface="Roboto Regular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600200" y="3186113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2"/>
                </a:solidFill>
                <a:latin typeface="Roboto Condensed"/>
                <a:ea typeface="Roboto Light"/>
                <a:cs typeface="Roboto Condense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3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914400" y="2011680"/>
            <a:ext cx="533400" cy="36576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6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en-JM" dirty="0" smtClean="0"/>
              <a:t>25</a:t>
            </a:r>
            <a:endParaRPr lang="en-JM" dirty="0"/>
          </a:p>
        </p:txBody>
      </p:sp>
      <p:sp>
        <p:nvSpPr>
          <p:cNvPr id="34" name="Content Placeholder 29"/>
          <p:cNvSpPr>
            <a:spLocks noGrp="1"/>
          </p:cNvSpPr>
          <p:nvPr>
            <p:ph sz="quarter" idx="20" hasCustomPrompt="1"/>
          </p:nvPr>
        </p:nvSpPr>
        <p:spPr>
          <a:xfrm>
            <a:off x="914400" y="2417420"/>
            <a:ext cx="533400" cy="182562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en-JM" dirty="0" smtClean="0"/>
              <a:t>DEC</a:t>
            </a:r>
            <a:endParaRPr lang="en-JM" dirty="0"/>
          </a:p>
        </p:txBody>
      </p:sp>
      <p:sp>
        <p:nvSpPr>
          <p:cNvPr id="35" name="Content Placeholder 27"/>
          <p:cNvSpPr>
            <a:spLocks noGrp="1"/>
          </p:cNvSpPr>
          <p:nvPr>
            <p:ph sz="quarter" idx="21" hasCustomPrompt="1"/>
          </p:nvPr>
        </p:nvSpPr>
        <p:spPr>
          <a:xfrm>
            <a:off x="914400" y="3227832"/>
            <a:ext cx="533400" cy="36576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6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en-JM" dirty="0" smtClean="0"/>
              <a:t>25</a:t>
            </a:r>
            <a:endParaRPr lang="en-JM" dirty="0"/>
          </a:p>
        </p:txBody>
      </p:sp>
      <p:sp>
        <p:nvSpPr>
          <p:cNvPr id="36" name="Content Placeholder 29"/>
          <p:cNvSpPr>
            <a:spLocks noGrp="1"/>
          </p:cNvSpPr>
          <p:nvPr>
            <p:ph sz="quarter" idx="22" hasCustomPrompt="1"/>
          </p:nvPr>
        </p:nvSpPr>
        <p:spPr>
          <a:xfrm>
            <a:off x="914400" y="3635033"/>
            <a:ext cx="533400" cy="182562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pPr lvl="0"/>
            <a:r>
              <a:rPr lang="en-JM" dirty="0" smtClean="0"/>
              <a:t>DEC</a:t>
            </a:r>
            <a:endParaRPr lang="en-JM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8762735" y="181504"/>
            <a:ext cx="237595" cy="23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Regular"/>
              <a:cs typeface="Roboto Regular"/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9133" y="151870"/>
            <a:ext cx="304799" cy="296862"/>
          </a:xfrm>
          <a:prstGeom prst="rect">
            <a:avLst/>
          </a:prstGeom>
        </p:spPr>
        <p:txBody>
          <a:bodyPr anchor="ctr"/>
          <a:lstStyle>
            <a:lvl1pPr algn="ctr">
              <a:defRPr sz="700">
                <a:solidFill>
                  <a:schemeClr val="accent4"/>
                </a:solidFill>
                <a:latin typeface="Roboto Regular"/>
                <a:cs typeface="Roboto Regular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7CD493-83FE-2241-8AB0-EBE46B2B9840}" type="slidenum">
              <a:rPr lang="en-JM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JM" kern="0" dirty="0"/>
          </a:p>
        </p:txBody>
      </p:sp>
    </p:spTree>
    <p:extLst>
      <p:ext uri="{BB962C8B-B14F-4D97-AF65-F5344CB8AC3E}">
        <p14:creationId xmlns:p14="http://schemas.microsoft.com/office/powerpoint/2010/main" val="28644386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W ppt-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348442" y="1390907"/>
            <a:ext cx="4165600" cy="2856764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/>
                <a:latin typeface="Roboto Regular"/>
                <a:cs typeface="Roboto Regular"/>
              </a:rPr>
              <a:t> </a:t>
            </a:r>
            <a:endParaRPr lang="en-US" dirty="0">
              <a:effectLst/>
              <a:latin typeface="Roboto Regular"/>
              <a:cs typeface="Roboto Regular"/>
            </a:endParaRP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4494513" y="1510159"/>
            <a:ext cx="1828800" cy="26762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="1">
                <a:solidFill>
                  <a:schemeClr val="accent2"/>
                </a:solidFill>
                <a:latin typeface="Roboto Regular"/>
                <a:ea typeface="Roboto Light"/>
                <a:cs typeface="Roboto Regular"/>
              </a:defRPr>
            </a:lvl1pPr>
          </a:lstStyle>
          <a:p>
            <a:pPr lvl="0"/>
            <a:endParaRPr lang="en-JM" dirty="0"/>
          </a:p>
        </p:txBody>
      </p:sp>
      <p:pic>
        <p:nvPicPr>
          <p:cNvPr id="10" name="Picture 9" descr="twitter_black.png"/>
          <p:cNvPicPr>
            <a:picLocks noChangeAspect="1"/>
          </p:cNvPicPr>
          <p:nvPr userDrawn="1"/>
        </p:nvPicPr>
        <p:blipFill>
          <a:blip r:embed="rId3" cstate="email">
            <a:alphaModFix amt="74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95" y="1796900"/>
            <a:ext cx="229218" cy="229218"/>
          </a:xfrm>
          <a:prstGeom prst="rect">
            <a:avLst/>
          </a:prstGeom>
        </p:spPr>
      </p:pic>
      <p:pic>
        <p:nvPicPr>
          <p:cNvPr id="11" name="Picture 10" descr="facebook_black.png"/>
          <p:cNvPicPr>
            <a:picLocks noChangeAspect="1"/>
          </p:cNvPicPr>
          <p:nvPr userDrawn="1"/>
        </p:nvPicPr>
        <p:blipFill>
          <a:blip r:embed="rId4" cstate="email">
            <a:alphaModFix amt="74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95" y="1542773"/>
            <a:ext cx="213893" cy="213893"/>
          </a:xfrm>
          <a:prstGeom prst="rect">
            <a:avLst/>
          </a:prstGeom>
        </p:spPr>
      </p:pic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4494513" y="1777779"/>
            <a:ext cx="1828800" cy="26762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="1">
                <a:solidFill>
                  <a:schemeClr val="accent2"/>
                </a:solidFill>
                <a:latin typeface="Roboto Regular"/>
                <a:ea typeface="Roboto Light"/>
                <a:cs typeface="Robo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4494513" y="2433097"/>
            <a:ext cx="1828800" cy="878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="0">
                <a:solidFill>
                  <a:schemeClr val="accent2"/>
                </a:solidFill>
                <a:latin typeface="Roboto Regular"/>
                <a:ea typeface="Roboto Light"/>
                <a:cs typeface="Robo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4494513" y="2047533"/>
            <a:ext cx="1828800" cy="26762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="1">
                <a:solidFill>
                  <a:schemeClr val="accent2"/>
                </a:solidFill>
                <a:latin typeface="Roboto Regular"/>
                <a:ea typeface="Roboto Light"/>
                <a:cs typeface="Robo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4205817" y="2047533"/>
            <a:ext cx="288696" cy="26762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="1">
                <a:solidFill>
                  <a:schemeClr val="accent4"/>
                </a:solidFill>
                <a:latin typeface="Roboto Regular"/>
                <a:ea typeface="Roboto Light"/>
                <a:cs typeface="Roboto Regular"/>
              </a:defRPr>
            </a:lvl1pPr>
          </a:lstStyle>
          <a:p>
            <a:pPr lvl="0"/>
            <a:r>
              <a:rPr lang="en-JM" dirty="0" smtClean="0"/>
              <a:t>W</a:t>
            </a:r>
            <a:endParaRPr lang="en-JM" dirty="0"/>
          </a:p>
        </p:txBody>
      </p:sp>
      <p:pic>
        <p:nvPicPr>
          <p:cNvPr id="5" name="Picture 4" descr="SEW ppt-16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6" y="2026118"/>
            <a:ext cx="1237726" cy="1527683"/>
          </a:xfrm>
          <a:prstGeom prst="rect">
            <a:avLst/>
          </a:prstGeom>
        </p:spPr>
      </p:pic>
      <p:pic>
        <p:nvPicPr>
          <p:cNvPr id="17" name="Picture 16" descr="New Startup Europe Logo Script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87" y="3345016"/>
            <a:ext cx="1892660" cy="8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617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67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JM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JM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62735" y="181504"/>
            <a:ext cx="237595" cy="237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Regular"/>
              <a:cs typeface="Roboto Regular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9133" y="151870"/>
            <a:ext cx="304799" cy="296862"/>
          </a:xfrm>
          <a:prstGeom prst="rect">
            <a:avLst/>
          </a:prstGeom>
        </p:spPr>
        <p:txBody>
          <a:bodyPr anchor="ctr"/>
          <a:lstStyle>
            <a:lvl1pPr algn="ctr">
              <a:defRPr sz="700">
                <a:solidFill>
                  <a:schemeClr val="accent4"/>
                </a:solidFill>
                <a:latin typeface="Roboto Regular"/>
                <a:cs typeface="Roboto Regular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7CD493-83FE-2241-8AB0-EBE46B2B9840}" type="slidenum">
              <a:rPr lang="en-JM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JM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69" r:id="rId2"/>
    <p:sldLayoutId id="2147484779" r:id="rId3"/>
    <p:sldLayoutId id="2147484780" r:id="rId4"/>
    <p:sldLayoutId id="2147484782" r:id="rId5"/>
    <p:sldLayoutId id="2147484781" r:id="rId6"/>
    <p:sldLayoutId id="2147484785" r:id="rId7"/>
    <p:sldLayoutId id="2147484784" r:id="rId8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262626"/>
          </a:solidFill>
          <a:latin typeface="Roboto Regular"/>
          <a:ea typeface="MS PGothic" pitchFamily="34" charset="-128"/>
          <a:cs typeface="Roboto Regular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Open Sans" charset="0"/>
          <a:ea typeface="MS PGothic" pitchFamily="34" charset="-128"/>
          <a:cs typeface="Roboto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Open Sans" charset="0"/>
          <a:ea typeface="MS PGothic" pitchFamily="34" charset="-128"/>
          <a:cs typeface="Roboto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Open Sans" charset="0"/>
          <a:ea typeface="MS PGothic" pitchFamily="34" charset="-128"/>
          <a:cs typeface="Roboto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Open Sans" charset="0"/>
          <a:ea typeface="MS PGothic" pitchFamily="34" charset="-128"/>
          <a:cs typeface="Roboto Ligh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Roboto Light" charset="0"/>
          <a:ea typeface="ＭＳ Ｐゴシック" charset="0"/>
          <a:cs typeface="Roboto Ligh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Roboto Light" charset="0"/>
          <a:ea typeface="ＭＳ Ｐゴシック" charset="0"/>
          <a:cs typeface="Roboto Ligh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Roboto Light" charset="0"/>
          <a:ea typeface="ＭＳ Ｐゴシック" charset="0"/>
          <a:cs typeface="Roboto Ligh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Roboto Light" charset="0"/>
          <a:ea typeface="ＭＳ Ｐゴシック" charset="0"/>
          <a:cs typeface="Roboto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262626"/>
          </a:solidFill>
          <a:latin typeface="Roboto Regular"/>
          <a:ea typeface="MS PGothic" pitchFamily="34" charset="-128"/>
          <a:cs typeface="Roboto Regular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Open Sans"/>
          <a:ea typeface="MS PGothic" pitchFamily="34" charset="-128"/>
          <a:cs typeface="Open San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62626"/>
          </a:solidFill>
          <a:latin typeface="Open Sans"/>
          <a:ea typeface="MS PGothic" pitchFamily="34" charset="-128"/>
          <a:cs typeface="Open San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262626"/>
          </a:solidFill>
          <a:latin typeface="Open Sans"/>
          <a:ea typeface="MS PGothic" pitchFamily="34" charset="-128"/>
          <a:cs typeface="Open San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262626"/>
          </a:solidFill>
          <a:latin typeface="Open Sans"/>
          <a:ea typeface="MS PGothic" pitchFamily="34" charset="-128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mdev.ut/" TargetMode="External"/><Relationship Id="rId2" Type="http://schemas.openxmlformats.org/officeDocument/2006/relationships/hyperlink" Target="mailto:alexpaiella@gmail.com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076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 BELLA STORIA di sinergia pubblico privato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en-US" dirty="0" smtClean="0"/>
              <a:t>ALEX PAIELLA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7CD493-83FE-2241-8AB0-EBE46B2B9840}" type="slidenum">
              <a:rPr lang="en-JM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JM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3652647"/>
            <a:ext cx="2181628" cy="12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19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 BELLA STORIA di sinergia pubblico privato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7CD493-83FE-2241-8AB0-EBE46B2B9840}" type="slidenum">
              <a:rPr lang="en-JM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JM" kern="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6" y="1297686"/>
            <a:ext cx="3810000" cy="21431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78" y="1791172"/>
            <a:ext cx="29954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44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3469"/>
            <a:ext cx="9144000" cy="666750"/>
          </a:xfrm>
        </p:spPr>
        <p:txBody>
          <a:bodyPr/>
          <a:lstStyle/>
          <a:p>
            <a:r>
              <a:rPr lang="en-US" dirty="0" smtClean="0"/>
              <a:t>Un anno di </a:t>
            </a:r>
            <a:r>
              <a:rPr lang="it-IT" dirty="0" smtClean="0"/>
              <a:t>attività</a:t>
            </a:r>
            <a:endParaRPr lang="it-I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7CD493-83FE-2241-8AB0-EBE46B2B9840}" type="slidenum">
              <a:rPr lang="en-JM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JM" kern="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5144" y="1719943"/>
            <a:ext cx="858399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it-IT" sz="1600" dirty="0">
                <a:latin typeface="+mn-lt"/>
              </a:rPr>
              <a:t>Da gennaio 2015 è stata creata l’area di progettazione europea con l’obiettivo di accelerare i processi di innovazione dell’impresa. </a:t>
            </a:r>
            <a:r>
              <a:rPr lang="it-IT" sz="1600" dirty="0" smtClean="0">
                <a:latin typeface="+mn-lt"/>
              </a:rPr>
              <a:t>Alcuni </a:t>
            </a:r>
            <a:r>
              <a:rPr lang="it-IT" sz="1600" dirty="0">
                <a:latin typeface="+mn-lt"/>
              </a:rPr>
              <a:t>numeri:</a:t>
            </a:r>
          </a:p>
          <a:p>
            <a:pPr marL="0" indent="0" algn="just">
              <a:buNone/>
            </a:pPr>
            <a:endParaRPr lang="it-IT" sz="16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b="1" dirty="0" smtClean="0">
                <a:solidFill>
                  <a:srgbClr val="0070C0"/>
                </a:solidFill>
                <a:latin typeface="+mn-lt"/>
              </a:rPr>
              <a:t>16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>
                <a:latin typeface="+mn-lt"/>
              </a:rPr>
              <a:t>progetti presentati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b="1" dirty="0" smtClean="0">
                <a:solidFill>
                  <a:srgbClr val="0070C0"/>
                </a:solidFill>
                <a:latin typeface="+mn-lt"/>
              </a:rPr>
              <a:t>6</a:t>
            </a:r>
            <a:r>
              <a:rPr lang="it-IT" sz="16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1600" dirty="0">
                <a:latin typeface="+mn-lt"/>
              </a:rPr>
              <a:t>progetti finanziati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b="1" dirty="0" smtClean="0">
                <a:solidFill>
                  <a:srgbClr val="0070C0"/>
                </a:solidFill>
                <a:latin typeface="+mn-lt"/>
              </a:rPr>
              <a:t>4 </a:t>
            </a:r>
            <a:r>
              <a:rPr lang="it-IT" sz="1600" dirty="0">
                <a:latin typeface="+mn-lt"/>
              </a:rPr>
              <a:t>in attesa di valutazione</a:t>
            </a:r>
          </a:p>
          <a:p>
            <a:pPr algn="just"/>
            <a:r>
              <a:rPr lang="it-IT" sz="1600" b="1" dirty="0" smtClean="0">
                <a:solidFill>
                  <a:srgbClr val="0070C0"/>
                </a:solidFill>
                <a:latin typeface="+mn-lt"/>
              </a:rPr>
              <a:t>+500.000 </a:t>
            </a:r>
            <a:r>
              <a:rPr lang="it-IT" sz="1600" b="1" dirty="0">
                <a:solidFill>
                  <a:srgbClr val="0070C0"/>
                </a:solidFill>
                <a:latin typeface="+mn-lt"/>
              </a:rPr>
              <a:t>euro </a:t>
            </a:r>
            <a:r>
              <a:rPr lang="it-IT" sz="1600" dirty="0">
                <a:latin typeface="+mn-lt"/>
              </a:rPr>
              <a:t>di fondi per la ricerca e l’innovazione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13656" y="2076314"/>
            <a:ext cx="7496629" cy="253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06" y="2209362"/>
            <a:ext cx="3148240" cy="2265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0" y="3489136"/>
            <a:ext cx="1943368" cy="11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23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AlcunI </a:t>
            </a:r>
            <a:r>
              <a:rPr lang="en-US" dirty="0"/>
              <a:t>progetti finanziati nel precision farming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7CD493-83FE-2241-8AB0-EBE46B2B9840}" type="slidenum">
              <a:rPr lang="en-JM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JM" kern="0" dirty="0"/>
          </a:p>
        </p:txBody>
      </p:sp>
      <p:sp>
        <p:nvSpPr>
          <p:cNvPr id="19" name="Rettangolo 18"/>
          <p:cNvSpPr/>
          <p:nvPr/>
        </p:nvSpPr>
        <p:spPr>
          <a:xfrm>
            <a:off x="3686629" y="1283732"/>
            <a:ext cx="47812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latin typeface="+mn-lt"/>
              </a:rPr>
              <a:t>Con il finanziamento ottenuto da </a:t>
            </a:r>
            <a:r>
              <a:rPr lang="it-IT" sz="1600" b="1" dirty="0" smtClean="0">
                <a:solidFill>
                  <a:srgbClr val="0070C0"/>
                </a:solidFill>
                <a:latin typeface="+mn-lt"/>
              </a:rPr>
              <a:t>3 acceleratori FIWARE </a:t>
            </a:r>
            <a:r>
              <a:rPr lang="it-IT" sz="1600" dirty="0" smtClean="0">
                <a:latin typeface="+mn-lt"/>
              </a:rPr>
              <a:t>abbiamo sviluppato la suite </a:t>
            </a:r>
            <a:r>
              <a:rPr lang="it-IT" sz="1600" b="1" dirty="0" smtClean="0">
                <a:solidFill>
                  <a:srgbClr val="0070C0"/>
                </a:solidFill>
                <a:latin typeface="+mn-lt"/>
              </a:rPr>
              <a:t>AGRICOLUS- OLIWES</a:t>
            </a:r>
            <a:r>
              <a:rPr lang="it-IT" sz="1600" dirty="0" smtClean="0">
                <a:latin typeface="+mn-lt"/>
              </a:rPr>
              <a:t> che permette di: </a:t>
            </a:r>
          </a:p>
          <a:p>
            <a:endParaRPr lang="it-IT" sz="1600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+mn-lt"/>
              </a:rPr>
              <a:t>Ottimizzare </a:t>
            </a:r>
            <a:r>
              <a:rPr lang="it-IT" sz="1600" dirty="0">
                <a:latin typeface="+mn-lt"/>
              </a:rPr>
              <a:t>il lavoro con informazioni georiferite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n-lt"/>
              </a:rPr>
              <a:t>Ridurre i </a:t>
            </a:r>
            <a:r>
              <a:rPr lang="it-IT" sz="1600" dirty="0" smtClean="0">
                <a:latin typeface="+mn-lt"/>
              </a:rPr>
              <a:t>costi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+mn-lt"/>
              </a:rPr>
              <a:t>Aumentare la produttività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+mn-lt"/>
              </a:rPr>
              <a:t>Prevenzione malattie (Xylella)</a:t>
            </a:r>
            <a:endParaRPr lang="it-IT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n-lt"/>
              </a:rPr>
              <a:t>Rispondere ai requisiti per ottenere incentivi </a:t>
            </a:r>
            <a:r>
              <a:rPr lang="it-IT" sz="1600" dirty="0" smtClean="0">
                <a:latin typeface="+mn-lt"/>
              </a:rPr>
              <a:t>Comunitari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Roboto Condensed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33" y="2238530"/>
            <a:ext cx="1802366" cy="89117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6" y="1543158"/>
            <a:ext cx="2812024" cy="419136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6" y="3682173"/>
            <a:ext cx="1643274" cy="962051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27" y="3799742"/>
            <a:ext cx="1836511" cy="904875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67" y="3864162"/>
            <a:ext cx="2177140" cy="7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65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Agriculus dss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7CD493-83FE-2241-8AB0-EBE46B2B9840}" type="slidenum">
              <a:rPr lang="en-JM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JM" kern="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53999" y="1301369"/>
            <a:ext cx="86287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Agricolus DSS è un progetto approvato a gennaio </a:t>
            </a:r>
            <a:r>
              <a:rPr lang="it-IT" sz="1600" b="1" dirty="0" smtClean="0">
                <a:solidFill>
                  <a:srgbClr val="0070C0"/>
                </a:solidFill>
              </a:rPr>
              <a:t>2016</a:t>
            </a:r>
            <a:r>
              <a:rPr lang="it-IT" sz="1600" dirty="0" smtClean="0"/>
              <a:t> all’interno il programma </a:t>
            </a:r>
            <a:r>
              <a:rPr lang="it-IT" sz="1600" b="1" dirty="0" smtClean="0">
                <a:solidFill>
                  <a:srgbClr val="0070C0"/>
                </a:solidFill>
              </a:rPr>
              <a:t>Horizon 2020 SME INSTRUMENT</a:t>
            </a:r>
            <a:r>
              <a:rPr lang="it-IT" sz="1600" dirty="0" smtClean="0"/>
              <a:t> con l’obiettivo di:</a:t>
            </a:r>
          </a:p>
          <a:p>
            <a:pPr algn="just"/>
            <a:endParaRPr lang="it-IT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T</a:t>
            </a:r>
            <a:r>
              <a:rPr lang="it-IT" sz="1600" dirty="0" smtClean="0"/>
              <a:t>estare la viabilità tecnica ed economica della </a:t>
            </a:r>
          </a:p>
          <a:p>
            <a:pPr algn="just"/>
            <a:r>
              <a:rPr lang="it-IT" sz="1600" dirty="0"/>
              <a:t>s</a:t>
            </a:r>
            <a:r>
              <a:rPr lang="it-IT" sz="1600" dirty="0" smtClean="0"/>
              <a:t>oluzione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/>
              <a:t>Business </a:t>
            </a:r>
            <a:r>
              <a:rPr lang="it-IT" sz="1600" dirty="0" err="1" smtClean="0"/>
              <a:t>plan</a:t>
            </a:r>
            <a:r>
              <a:rPr lang="it-IT" sz="1600" dirty="0" smtClean="0"/>
              <a:t> per la commercializzazione della </a:t>
            </a:r>
          </a:p>
          <a:p>
            <a:pPr algn="just"/>
            <a:r>
              <a:rPr lang="it-IT" sz="1600" dirty="0" smtClean="0"/>
              <a:t>Suite Agriculus sul mercato Europeo </a:t>
            </a:r>
          </a:p>
          <a:p>
            <a:pPr algn="just"/>
            <a:r>
              <a:rPr lang="it-IT" sz="1600" dirty="0" smtClean="0"/>
              <a:t>con piloti in Danimarca e Spagna. </a:t>
            </a:r>
          </a:p>
          <a:p>
            <a:endParaRPr lang="it-IT" sz="1600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370" y="1778000"/>
            <a:ext cx="4236961" cy="26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1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7CD493-83FE-2241-8AB0-EBE46B2B9840}" type="slidenum">
              <a:rPr lang="en-JM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JM" kern="0" dirty="0"/>
          </a:p>
        </p:txBody>
      </p:sp>
      <p:pic>
        <p:nvPicPr>
          <p:cNvPr id="8" name="Picture 4" descr="http://www.tourisme-montreal.org/meetings/wp-content/uploads/Connected-City-705p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04" y="2254624"/>
            <a:ext cx="4851796" cy="237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30936"/>
            <a:ext cx="9144000" cy="666750"/>
          </a:xfrm>
        </p:spPr>
        <p:txBody>
          <a:bodyPr/>
          <a:lstStyle/>
          <a:p>
            <a:r>
              <a:rPr lang="en-US" dirty="0" smtClean="0"/>
              <a:t>WISETOWN un progetto per smart city</a:t>
            </a:r>
            <a:endParaRPr lang="en-US" dirty="0"/>
          </a:p>
        </p:txBody>
      </p:sp>
      <p:pic>
        <p:nvPicPr>
          <p:cNvPr id="10" name="Picture 4" descr="Wise Tow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79" y="1041537"/>
            <a:ext cx="1968353" cy="11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45142" y="1698171"/>
            <a:ext cx="39461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Il progetto si basa sulla filosofia </a:t>
            </a:r>
            <a:r>
              <a:rPr lang="it-IT" sz="1400" b="1" dirty="0">
                <a:solidFill>
                  <a:srgbClr val="0070C0"/>
                </a:solidFill>
              </a:rPr>
              <a:t>Open Data</a:t>
            </a:r>
            <a:r>
              <a:rPr lang="it-IT" sz="1400" dirty="0"/>
              <a:t>, sfrutta quindi il </a:t>
            </a:r>
            <a:r>
              <a:rPr lang="it-IT" sz="1400" b="1" dirty="0"/>
              <a:t>rilascio gratuito di set di dati da parte delle Pubbliche Amministrazioni.</a:t>
            </a:r>
            <a:endParaRPr lang="it-IT" sz="1400" dirty="0"/>
          </a:p>
          <a:p>
            <a:r>
              <a:rPr lang="it-IT" sz="1400" dirty="0"/>
              <a:t> </a:t>
            </a:r>
            <a:endParaRPr lang="it-IT" sz="1400" dirty="0" smtClean="0"/>
          </a:p>
          <a:p>
            <a:endParaRPr lang="it-IT" sz="1400" dirty="0"/>
          </a:p>
          <a:p>
            <a:r>
              <a:rPr lang="it-IT" sz="1400" dirty="0"/>
              <a:t>Permette al </a:t>
            </a:r>
            <a:r>
              <a:rPr lang="it-IT" sz="1400" b="1" dirty="0" smtClean="0">
                <a:solidFill>
                  <a:srgbClr val="0070C0"/>
                </a:solidFill>
              </a:rPr>
              <a:t>cittadino di interagire con la PA </a:t>
            </a:r>
            <a:r>
              <a:rPr lang="it-IT" sz="1400" dirty="0" smtClean="0"/>
              <a:t>segnalando problemi </a:t>
            </a:r>
            <a:r>
              <a:rPr lang="it-IT" sz="1400" dirty="0" err="1" smtClean="0"/>
              <a:t>geolicalizzarli</a:t>
            </a:r>
            <a:r>
              <a:rPr lang="it-IT" sz="1400" dirty="0" smtClean="0"/>
              <a:t> che </a:t>
            </a:r>
            <a:r>
              <a:rPr lang="it-IT" sz="1400" dirty="0"/>
              <a:t>vengono mandate direttamente all’organo di competenza, che le prende in carico e le gestisce per risolverle nel minor tempo possibile.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67" y="1194217"/>
            <a:ext cx="2583544" cy="100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61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nostri progetti all’estero </a:t>
            </a:r>
            <a:endParaRPr lang="en-US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4" y="1289727"/>
            <a:ext cx="2429564" cy="2445884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7CD493-83FE-2241-8AB0-EBE46B2B9840}" type="slidenum">
              <a:rPr lang="en-JM" kern="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JM" kern="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983" y="1885968"/>
            <a:ext cx="3016680" cy="253909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154" y="1289727"/>
            <a:ext cx="2486778" cy="258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51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Teamdev</a:t>
            </a:r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Agricolus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494513" y="2498411"/>
            <a:ext cx="1828800" cy="878050"/>
          </a:xfrm>
        </p:spPr>
        <p:txBody>
          <a:bodyPr/>
          <a:lstStyle/>
          <a:p>
            <a:r>
              <a:rPr lang="en-US" dirty="0" smtClean="0"/>
              <a:t>Grazie per </a:t>
            </a:r>
            <a:r>
              <a:rPr lang="en-US" dirty="0" err="1" smtClean="0"/>
              <a:t>l’attenzione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ALEX PAIELLA </a:t>
            </a:r>
          </a:p>
          <a:p>
            <a:r>
              <a:rPr lang="en-US" dirty="0" smtClean="0">
                <a:hlinkClick r:id="rId2"/>
              </a:rPr>
              <a:t>alexpaiella@gmail.com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www.teamdev.it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57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EW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A9E2"/>
      </a:accent1>
      <a:accent2>
        <a:srgbClr val="3586CA"/>
      </a:accent2>
      <a:accent3>
        <a:srgbClr val="9ED5F6"/>
      </a:accent3>
      <a:accent4>
        <a:srgbClr val="86B821"/>
      </a:accent4>
      <a:accent5>
        <a:srgbClr val="ED8013"/>
      </a:accent5>
      <a:accent6>
        <a:srgbClr val="CA00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381</TotalTime>
  <Words>210</Words>
  <Application>Microsoft Office PowerPoint</Application>
  <PresentationFormat>On-screen Show (16:9)</PresentationFormat>
  <Paragraphs>52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PowerPoint Presentation</vt:lpstr>
      <vt:lpstr>UNA BELLA STORIA di sinergia pubblico privato </vt:lpstr>
      <vt:lpstr>UNA BELLA STORIA di sinergia pubblico privato </vt:lpstr>
      <vt:lpstr>Un anno di attività</vt:lpstr>
      <vt:lpstr>2015 AlcunI progetti finanziati nel precision farming</vt:lpstr>
      <vt:lpstr>Agriculus dss </vt:lpstr>
      <vt:lpstr>WISETOWN un progetto per smart city</vt:lpstr>
      <vt:lpstr>I nostri progetti all’estero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Teodosio</dc:creator>
  <cp:lastModifiedBy>Carlotta Sgargi</cp:lastModifiedBy>
  <cp:revision>63</cp:revision>
  <dcterms:created xsi:type="dcterms:W3CDTF">2015-11-30T15:43:56Z</dcterms:created>
  <dcterms:modified xsi:type="dcterms:W3CDTF">2016-02-02T12:08:11Z</dcterms:modified>
</cp:coreProperties>
</file>