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33"/>
  </p:sldMasterIdLst>
  <p:notesMasterIdLst>
    <p:notesMasterId r:id="rId56"/>
  </p:notesMasterIdLst>
  <p:sldIdLst>
    <p:sldId id="262" r:id="rId34"/>
    <p:sldId id="263" r:id="rId35"/>
    <p:sldId id="285" r:id="rId36"/>
    <p:sldId id="277" r:id="rId37"/>
    <p:sldId id="279" r:id="rId38"/>
    <p:sldId id="270" r:id="rId39"/>
    <p:sldId id="269" r:id="rId40"/>
    <p:sldId id="278" r:id="rId41"/>
    <p:sldId id="265" r:id="rId42"/>
    <p:sldId id="264" r:id="rId43"/>
    <p:sldId id="271" r:id="rId44"/>
    <p:sldId id="272" r:id="rId45"/>
    <p:sldId id="273" r:id="rId46"/>
    <p:sldId id="274" r:id="rId47"/>
    <p:sldId id="275" r:id="rId48"/>
    <p:sldId id="276" r:id="rId49"/>
    <p:sldId id="280" r:id="rId50"/>
    <p:sldId id="281" r:id="rId51"/>
    <p:sldId id="282" r:id="rId52"/>
    <p:sldId id="283" r:id="rId53"/>
    <p:sldId id="284" r:id="rId54"/>
    <p:sldId id="267" r:id="rId55"/>
  </p:sldIdLst>
  <p:sldSz cx="9144000" cy="6858000" type="screen4x3"/>
  <p:notesSz cx="6858000" cy="9144000"/>
  <p:defaultTextStyle>
    <a:defPPr>
      <a:defRPr lang="en-US"/>
    </a:defPPr>
    <a:lvl1pPr marL="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5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6BF8C6-D3B0-C747-B751-A60BF4811A5B}">
          <p14:sldIdLst>
            <p14:sldId id="262"/>
            <p14:sldId id="263"/>
            <p14:sldId id="285"/>
            <p14:sldId id="277"/>
            <p14:sldId id="279"/>
            <p14:sldId id="270"/>
            <p14:sldId id="269"/>
            <p14:sldId id="278"/>
            <p14:sldId id="265"/>
            <p14:sldId id="264"/>
            <p14:sldId id="271"/>
            <p14:sldId id="272"/>
            <p14:sldId id="273"/>
            <p14:sldId id="274"/>
            <p14:sldId id="275"/>
            <p14:sldId id="276"/>
            <p14:sldId id="280"/>
            <p14:sldId id="281"/>
            <p14:sldId id="282"/>
            <p14:sldId id="283"/>
            <p14:sldId id="284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FAFAF"/>
    <a:srgbClr val="E1E1E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5714" autoAdjust="0"/>
  </p:normalViewPr>
  <p:slideViewPr>
    <p:cSldViewPr snapToGrid="0" snapToObject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6.xml"/><Relationship Id="rId21" Type="http://schemas.openxmlformats.org/officeDocument/2006/relationships/customXml" Target="../customXml/item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presProps" Target="presProps.xml"/><Relationship Id="rId5" Type="http://schemas.openxmlformats.org/officeDocument/2006/relationships/customXml" Target="../customXml/item5.xml"/><Relationship Id="rId61" Type="http://schemas.openxmlformats.org/officeDocument/2006/relationships/tableStyles" Target="tableStyle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slide" Target="slides/slide1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1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ISTRUZIONE</c:v>
                </c:pt>
                <c:pt idx="1">
                  <c:v>DEMOGRAFIA</c:v>
                </c:pt>
                <c:pt idx="2">
                  <c:v>CULTURA/TEMPO LIBERO</c:v>
                </c:pt>
                <c:pt idx="3">
                  <c:v>POVERTA’ ECONOMICA</c:v>
                </c:pt>
                <c:pt idx="4">
                  <c:v>NUOVE TECNOLOGIE</c:v>
                </c:pt>
                <c:pt idx="5">
                  <c:v>SPESA SOCIALE E PER ISTRUZIONE</c:v>
                </c:pt>
                <c:pt idx="6">
                  <c:v>AMBIENTE</c:v>
                </c:pt>
                <c:pt idx="7">
                  <c:v>MINORI PARTICOLARMENTE A RISCHIO</c:v>
                </c:pt>
                <c:pt idx="8">
                  <c:v>SALUTE</c:v>
                </c:pt>
                <c:pt idx="9">
                  <c:v>PROSPETTIVE FUTURE</c:v>
                </c:pt>
                <c:pt idx="10">
                  <c:v>PARTECIPAZIONE</c:v>
                </c:pt>
                <c:pt idx="11">
                  <c:v>SERVIZI EDUCATIVI PRIMA INFANZIA</c:v>
                </c:pt>
                <c:pt idx="12">
                  <c:v>CASA E DISAGIO ABITATIVO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26</c:v>
                </c:pt>
                <c:pt idx="1">
                  <c:v>16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77011056"/>
        <c:axId val="777019456"/>
      </c:barChart>
      <c:catAx>
        <c:axId val="777011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7019456"/>
        <c:crosses val="autoZero"/>
        <c:auto val="1"/>
        <c:lblAlgn val="ctr"/>
        <c:lblOffset val="100"/>
        <c:noMultiLvlLbl val="0"/>
      </c:catAx>
      <c:valAx>
        <c:axId val="777019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701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DEMOGRAFIA</c:v>
                </c:pt>
                <c:pt idx="1">
                  <c:v>ISTRUZIONE</c:v>
                </c:pt>
                <c:pt idx="2">
                  <c:v>MINORI PARTICOLARMENTE A RISCHIO</c:v>
                </c:pt>
                <c:pt idx="3">
                  <c:v>POVERTA’ ECONOMICA</c:v>
                </c:pt>
                <c:pt idx="4">
                  <c:v>AMBIENTE</c:v>
                </c:pt>
                <c:pt idx="5">
                  <c:v>CULTURA/TEMPO LIBERO</c:v>
                </c:pt>
                <c:pt idx="6">
                  <c:v>SPESA SOCIALE E PER ISTRUZIONE</c:v>
                </c:pt>
                <c:pt idx="7">
                  <c:v>SERVIZI EDUCATIVI PRIMA INFANZIA</c:v>
                </c:pt>
                <c:pt idx="8">
                  <c:v>NUOVE TECNOLOGIE</c:v>
                </c:pt>
                <c:pt idx="9">
                  <c:v>MAPPE DI RETE</c:v>
                </c:pt>
                <c:pt idx="10">
                  <c:v>SALUTE</c:v>
                </c:pt>
                <c:pt idx="11">
                  <c:v>CASA E DISAGIO ABITATIVO</c:v>
                </c:pt>
                <c:pt idx="12">
                  <c:v>PROSPETTIVE FUTURE</c:v>
                </c:pt>
                <c:pt idx="13">
                  <c:v>PARTECIPAZIONE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52</c:v>
                </c:pt>
                <c:pt idx="1">
                  <c:v>51</c:v>
                </c:pt>
                <c:pt idx="2">
                  <c:v>29</c:v>
                </c:pt>
                <c:pt idx="3">
                  <c:v>27</c:v>
                </c:pt>
                <c:pt idx="4">
                  <c:v>24</c:v>
                </c:pt>
                <c:pt idx="5">
                  <c:v>19</c:v>
                </c:pt>
                <c:pt idx="6">
                  <c:v>17</c:v>
                </c:pt>
                <c:pt idx="7">
                  <c:v>14</c:v>
                </c:pt>
                <c:pt idx="8">
                  <c:v>14</c:v>
                </c:pt>
                <c:pt idx="9">
                  <c:v>12</c:v>
                </c:pt>
                <c:pt idx="10">
                  <c:v>10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77022256"/>
        <c:axId val="777022816"/>
      </c:barChart>
      <c:catAx>
        <c:axId val="777022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7022816"/>
        <c:crosses val="autoZero"/>
        <c:auto val="1"/>
        <c:lblAlgn val="ctr"/>
        <c:lblOffset val="100"/>
        <c:noMultiLvlLbl val="0"/>
      </c:catAx>
      <c:valAx>
        <c:axId val="777022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702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Views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30109</c:v>
                </c:pt>
                <c:pt idx="1">
                  <c:v>38782</c:v>
                </c:pt>
                <c:pt idx="2">
                  <c:v>14204</c:v>
                </c:pt>
                <c:pt idx="3">
                  <c:v>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Views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Minori in Italia</c:v>
                </c:pt>
                <c:pt idx="1">
                  <c:v>Minori in Povertà</c:v>
                </c:pt>
                <c:pt idx="2">
                  <c:v>Indice di vecchiaia</c:v>
                </c:pt>
                <c:pt idx="3">
                  <c:v>Minori, serie storica</c:v>
                </c:pt>
                <c:pt idx="4">
                  <c:v>Abbandono scolastico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8078</c:v>
                </c:pt>
                <c:pt idx="1">
                  <c:v>2915</c:v>
                </c:pt>
                <c:pt idx="2">
                  <c:v>2418</c:v>
                </c:pt>
                <c:pt idx="3">
                  <c:v>1897</c:v>
                </c:pt>
                <c:pt idx="4">
                  <c:v>1846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81688544"/>
        <c:axId val="781689104"/>
      </c:barChart>
      <c:catAx>
        <c:axId val="781688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1689104"/>
        <c:crosses val="autoZero"/>
        <c:auto val="1"/>
        <c:lblAlgn val="ctr"/>
        <c:lblOffset val="100"/>
        <c:noMultiLvlLbl val="0"/>
      </c:catAx>
      <c:valAx>
        <c:axId val="781689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168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Views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Natalità 2011-2030</c:v>
                </c:pt>
                <c:pt idx="1">
                  <c:v>Social network</c:v>
                </c:pt>
                <c:pt idx="2">
                  <c:v>Longevità 2030</c:v>
                </c:pt>
                <c:pt idx="3">
                  <c:v>La leva calcistica 2030</c:v>
                </c:pt>
                <c:pt idx="4">
                  <c:v>Disconnessi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8078</c:v>
                </c:pt>
                <c:pt idx="1">
                  <c:v>2915</c:v>
                </c:pt>
                <c:pt idx="2">
                  <c:v>1897</c:v>
                </c:pt>
                <c:pt idx="3">
                  <c:v>1846</c:v>
                </c:pt>
                <c:pt idx="4">
                  <c:v>1158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81691344"/>
        <c:axId val="781691904"/>
      </c:barChart>
      <c:catAx>
        <c:axId val="781691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1691904"/>
        <c:crosses val="autoZero"/>
        <c:auto val="1"/>
        <c:lblAlgn val="ctr"/>
        <c:lblOffset val="100"/>
        <c:noMultiLvlLbl val="0"/>
      </c:catAx>
      <c:valAx>
        <c:axId val="781691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169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Views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Figli del default</c:v>
                </c:pt>
                <c:pt idx="1">
                  <c:v>Il downgrading della spesa</c:v>
                </c:pt>
                <c:pt idx="2">
                  <c:v>La crisi nel carrello</c:v>
                </c:pt>
                <c:pt idx="3">
                  <c:v>L’avanzata dei più poveri</c:v>
                </c:pt>
                <c:pt idx="4">
                  <c:v>Crisi e diseguaglianze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3565</c:v>
                </c:pt>
                <c:pt idx="1">
                  <c:v>1091</c:v>
                </c:pt>
                <c:pt idx="2">
                  <c:v>761</c:v>
                </c:pt>
                <c:pt idx="3">
                  <c:v>733</c:v>
                </c:pt>
                <c:pt idx="4">
                  <c:v>697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81694144"/>
        <c:axId val="781694704"/>
      </c:barChart>
      <c:catAx>
        <c:axId val="78169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1694704"/>
        <c:crosses val="autoZero"/>
        <c:auto val="1"/>
        <c:lblAlgn val="ctr"/>
        <c:lblOffset val="100"/>
        <c:noMultiLvlLbl val="0"/>
      </c:catAx>
      <c:valAx>
        <c:axId val="781694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169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Views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L’avanzata dei più poveri</c:v>
                </c:pt>
                <c:pt idx="1">
                  <c:v>Bambini metropolitani</c:v>
                </c:pt>
                <c:pt idx="2">
                  <c:v>Sedentari</c:v>
                </c:pt>
                <c:pt idx="3">
                  <c:v>Disconnessi culturali</c:v>
                </c:pt>
                <c:pt idx="4">
                  <c:v>Sportivi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526</c:v>
                </c:pt>
                <c:pt idx="1">
                  <c:v>265</c:v>
                </c:pt>
                <c:pt idx="2">
                  <c:v>248</c:v>
                </c:pt>
                <c:pt idx="3">
                  <c:v>221</c:v>
                </c:pt>
                <c:pt idx="4">
                  <c:v>219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81696944"/>
        <c:axId val="781697504"/>
      </c:barChart>
      <c:catAx>
        <c:axId val="78169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1697504"/>
        <c:crosses val="autoZero"/>
        <c:auto val="1"/>
        <c:lblAlgn val="ctr"/>
        <c:lblOffset val="100"/>
        <c:noMultiLvlLbl val="0"/>
      </c:catAx>
      <c:valAx>
        <c:axId val="781697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169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Views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Nati da stranieri (confronto storico)</c:v>
                </c:pt>
                <c:pt idx="1">
                  <c:v>Minori in povertà relativa</c:v>
                </c:pt>
                <c:pt idx="2">
                  <c:v>La rete a scuola senza zaino</c:v>
                </c:pt>
                <c:pt idx="3">
                  <c:v>Scuole da attrezzare (indicatore di utlizzo)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149</c:v>
                </c:pt>
                <c:pt idx="1">
                  <c:v>51</c:v>
                </c:pt>
                <c:pt idx="2">
                  <c:v>20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93124D-60BC-411F-8020-DE3852016C43}" type="doc">
      <dgm:prSet loTypeId="urn:microsoft.com/office/officeart/2005/8/layout/hProcess10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D3784C-A25B-4D03-8B27-6F3A98F8F09C}">
      <dgm:prSet phldrT="[Testo]"/>
      <dgm:spPr/>
      <dgm:t>
        <a:bodyPr/>
        <a:lstStyle/>
        <a:p>
          <a:r>
            <a:rPr lang="it-IT" noProof="0" dirty="0" smtClean="0"/>
            <a:t>Acquisizione</a:t>
          </a:r>
          <a:endParaRPr lang="it-IT" noProof="0" dirty="0"/>
        </a:p>
      </dgm:t>
    </dgm:pt>
    <dgm:pt modelId="{DC59109C-8777-4A24-8078-48EE47D17767}" type="parTrans" cxnId="{4B23E920-B4E9-45C5-9081-2748259E5EB6}">
      <dgm:prSet/>
      <dgm:spPr/>
      <dgm:t>
        <a:bodyPr/>
        <a:lstStyle/>
        <a:p>
          <a:endParaRPr lang="it-IT" noProof="0"/>
        </a:p>
      </dgm:t>
    </dgm:pt>
    <dgm:pt modelId="{2B86BB8C-C51E-4D34-A571-80ECA6DB43C6}" type="sibTrans" cxnId="{4B23E920-B4E9-45C5-9081-2748259E5EB6}">
      <dgm:prSet/>
      <dgm:spPr/>
      <dgm:t>
        <a:bodyPr/>
        <a:lstStyle/>
        <a:p>
          <a:endParaRPr lang="it-IT" noProof="0"/>
        </a:p>
      </dgm:t>
    </dgm:pt>
    <dgm:pt modelId="{5CCD9CD2-4223-4AE7-84B3-6C31C5D244FF}">
      <dgm:prSet phldrT="[Testo]"/>
      <dgm:spPr/>
      <dgm:t>
        <a:bodyPr/>
        <a:lstStyle/>
        <a:p>
          <a:r>
            <a:rPr lang="it-IT" noProof="0" dirty="0" smtClean="0"/>
            <a:t>Documenti digitali</a:t>
          </a:r>
          <a:endParaRPr lang="it-IT" noProof="0" dirty="0"/>
        </a:p>
      </dgm:t>
    </dgm:pt>
    <dgm:pt modelId="{74462198-46AB-4F0A-B8D8-EA52BED2E328}" type="parTrans" cxnId="{A31E2FF7-1342-47FA-AC15-059C5398F0AF}">
      <dgm:prSet/>
      <dgm:spPr/>
      <dgm:t>
        <a:bodyPr/>
        <a:lstStyle/>
        <a:p>
          <a:endParaRPr lang="it-IT" noProof="0"/>
        </a:p>
      </dgm:t>
    </dgm:pt>
    <dgm:pt modelId="{03A07941-1E46-49B6-9FA9-A4DA95FC85CA}" type="sibTrans" cxnId="{A31E2FF7-1342-47FA-AC15-059C5398F0AF}">
      <dgm:prSet/>
      <dgm:spPr/>
      <dgm:t>
        <a:bodyPr/>
        <a:lstStyle/>
        <a:p>
          <a:endParaRPr lang="it-IT" noProof="0"/>
        </a:p>
      </dgm:t>
    </dgm:pt>
    <dgm:pt modelId="{1E5A20FE-72CB-4297-8E88-BDDFC611413E}">
      <dgm:prSet phldrT="[Testo]"/>
      <dgm:spPr/>
      <dgm:t>
        <a:bodyPr/>
        <a:lstStyle/>
        <a:p>
          <a:r>
            <a:rPr lang="it-IT" noProof="0" dirty="0" smtClean="0"/>
            <a:t>Memorizzazione</a:t>
          </a:r>
          <a:endParaRPr lang="it-IT" noProof="0" dirty="0"/>
        </a:p>
      </dgm:t>
    </dgm:pt>
    <dgm:pt modelId="{316E4E8C-3EA6-40CF-A437-F7A2D2A4D888}" type="parTrans" cxnId="{5698CA69-5C04-4D63-9DE8-F863EB9B7043}">
      <dgm:prSet/>
      <dgm:spPr/>
      <dgm:t>
        <a:bodyPr/>
        <a:lstStyle/>
        <a:p>
          <a:endParaRPr lang="it-IT" noProof="0"/>
        </a:p>
      </dgm:t>
    </dgm:pt>
    <dgm:pt modelId="{C0CB875E-0F9B-40F0-8F1B-CF8ECD463268}" type="sibTrans" cxnId="{5698CA69-5C04-4D63-9DE8-F863EB9B7043}">
      <dgm:prSet/>
      <dgm:spPr/>
      <dgm:t>
        <a:bodyPr/>
        <a:lstStyle/>
        <a:p>
          <a:endParaRPr lang="it-IT" noProof="0"/>
        </a:p>
      </dgm:t>
    </dgm:pt>
    <dgm:pt modelId="{2A01A9AF-EAB1-4F1E-B4D6-C6FE90796E87}">
      <dgm:prSet phldrT="[Testo]"/>
      <dgm:spPr/>
      <dgm:t>
        <a:bodyPr/>
        <a:lstStyle/>
        <a:p>
          <a:r>
            <a:rPr lang="it-IT" noProof="0" dirty="0" smtClean="0"/>
            <a:t>File Geodatabase</a:t>
          </a:r>
          <a:endParaRPr lang="it-IT" noProof="0" dirty="0"/>
        </a:p>
      </dgm:t>
    </dgm:pt>
    <dgm:pt modelId="{AA2AFD89-58A8-414D-BE70-06A87F2557BB}" type="parTrans" cxnId="{7C5649EE-1E78-438D-B3F3-E4D66CD259AF}">
      <dgm:prSet/>
      <dgm:spPr/>
      <dgm:t>
        <a:bodyPr/>
        <a:lstStyle/>
        <a:p>
          <a:endParaRPr lang="it-IT" noProof="0"/>
        </a:p>
      </dgm:t>
    </dgm:pt>
    <dgm:pt modelId="{52DC9D12-84D1-4952-B994-A38CD9B35F18}" type="sibTrans" cxnId="{7C5649EE-1E78-438D-B3F3-E4D66CD259AF}">
      <dgm:prSet/>
      <dgm:spPr/>
      <dgm:t>
        <a:bodyPr/>
        <a:lstStyle/>
        <a:p>
          <a:endParaRPr lang="it-IT" noProof="0"/>
        </a:p>
      </dgm:t>
    </dgm:pt>
    <dgm:pt modelId="{265C2AAB-66EF-4356-A276-B944C7DBE3A2}">
      <dgm:prSet phldrT="[Testo]"/>
      <dgm:spPr/>
      <dgm:t>
        <a:bodyPr/>
        <a:lstStyle/>
        <a:p>
          <a:r>
            <a:rPr lang="it-IT" noProof="0" dirty="0" smtClean="0"/>
            <a:t>Internet</a:t>
          </a:r>
          <a:endParaRPr lang="it-IT" noProof="0" dirty="0"/>
        </a:p>
      </dgm:t>
    </dgm:pt>
    <dgm:pt modelId="{6B6897BA-4E9B-4E1B-98A5-F379EB46A8AB}" type="parTrans" cxnId="{CBFB853F-3A0C-436E-B267-1DC94174E93A}">
      <dgm:prSet/>
      <dgm:spPr/>
      <dgm:t>
        <a:bodyPr/>
        <a:lstStyle/>
        <a:p>
          <a:endParaRPr lang="it-IT" noProof="0"/>
        </a:p>
      </dgm:t>
    </dgm:pt>
    <dgm:pt modelId="{8B5B6B18-3061-4293-B0BA-661B7BE561E9}" type="sibTrans" cxnId="{CBFB853F-3A0C-436E-B267-1DC94174E93A}">
      <dgm:prSet/>
      <dgm:spPr/>
      <dgm:t>
        <a:bodyPr/>
        <a:lstStyle/>
        <a:p>
          <a:endParaRPr lang="it-IT" noProof="0"/>
        </a:p>
      </dgm:t>
    </dgm:pt>
    <dgm:pt modelId="{86D939A0-13AF-484B-A8FB-F6C5D5989CBC}">
      <dgm:prSet phldrT="[Testo]"/>
      <dgm:spPr/>
      <dgm:t>
        <a:bodyPr/>
        <a:lstStyle/>
        <a:p>
          <a:r>
            <a:rPr lang="it-IT" noProof="0" dirty="0" smtClean="0"/>
            <a:t>Pubblicazione</a:t>
          </a:r>
        </a:p>
      </dgm:t>
    </dgm:pt>
    <dgm:pt modelId="{E0A5E08B-0956-49DE-9218-8D55C6AFC22A}" type="parTrans" cxnId="{FEAA902E-ADC0-4822-B219-B82367ED8FA0}">
      <dgm:prSet/>
      <dgm:spPr/>
      <dgm:t>
        <a:bodyPr/>
        <a:lstStyle/>
        <a:p>
          <a:endParaRPr lang="it-IT" noProof="0"/>
        </a:p>
      </dgm:t>
    </dgm:pt>
    <dgm:pt modelId="{26417646-E74E-4DE8-B47E-CA6B9E928757}" type="sibTrans" cxnId="{FEAA902E-ADC0-4822-B219-B82367ED8FA0}">
      <dgm:prSet/>
      <dgm:spPr/>
      <dgm:t>
        <a:bodyPr/>
        <a:lstStyle/>
        <a:p>
          <a:endParaRPr lang="it-IT" noProof="0"/>
        </a:p>
      </dgm:t>
    </dgm:pt>
    <dgm:pt modelId="{1725AE8B-91AD-4981-9CA0-BE4B73035F9F}">
      <dgm:prSet phldrT="[Testo]"/>
      <dgm:spPr/>
      <dgm:t>
        <a:bodyPr/>
        <a:lstStyle/>
        <a:p>
          <a:r>
            <a:rPr lang="it-IT" noProof="0" dirty="0" smtClean="0"/>
            <a:t>Interviste</a:t>
          </a:r>
          <a:endParaRPr lang="it-IT" noProof="0" dirty="0"/>
        </a:p>
      </dgm:t>
    </dgm:pt>
    <dgm:pt modelId="{4CD81F87-6DC6-41BA-BE94-ED98E57B889F}" type="parTrans" cxnId="{0B5437C9-32F4-48A8-9892-F74943341FC4}">
      <dgm:prSet/>
      <dgm:spPr/>
      <dgm:t>
        <a:bodyPr/>
        <a:lstStyle/>
        <a:p>
          <a:endParaRPr lang="it-IT" noProof="0"/>
        </a:p>
      </dgm:t>
    </dgm:pt>
    <dgm:pt modelId="{246D809E-AE24-4101-B37B-DDEF8D9DA1CE}" type="sibTrans" cxnId="{0B5437C9-32F4-48A8-9892-F74943341FC4}">
      <dgm:prSet/>
      <dgm:spPr/>
      <dgm:t>
        <a:bodyPr/>
        <a:lstStyle/>
        <a:p>
          <a:endParaRPr lang="it-IT" noProof="0"/>
        </a:p>
      </dgm:t>
    </dgm:pt>
    <dgm:pt modelId="{201F2936-E31C-47BE-AB37-C1AC420B7DE3}">
      <dgm:prSet phldrT="[Testo]"/>
      <dgm:spPr/>
      <dgm:t>
        <a:bodyPr/>
        <a:lstStyle/>
        <a:p>
          <a:r>
            <a:rPr lang="it-IT" noProof="0" dirty="0" smtClean="0"/>
            <a:t>Creazione mappe</a:t>
          </a:r>
          <a:endParaRPr lang="it-IT" noProof="0" dirty="0"/>
        </a:p>
      </dgm:t>
    </dgm:pt>
    <dgm:pt modelId="{4C3E17AF-6D27-4B37-A9CD-9344A5C5E795}" type="parTrans" cxnId="{53DB9899-9F06-4CB1-9B78-3BF4698C638A}">
      <dgm:prSet/>
      <dgm:spPr/>
      <dgm:t>
        <a:bodyPr/>
        <a:lstStyle/>
        <a:p>
          <a:endParaRPr lang="en-US"/>
        </a:p>
      </dgm:t>
    </dgm:pt>
    <dgm:pt modelId="{FC07CD98-B518-4634-A32D-1063BE6737E9}" type="sibTrans" cxnId="{53DB9899-9F06-4CB1-9B78-3BF4698C638A}">
      <dgm:prSet/>
      <dgm:spPr/>
      <dgm:t>
        <a:bodyPr/>
        <a:lstStyle/>
        <a:p>
          <a:endParaRPr lang="en-US"/>
        </a:p>
      </dgm:t>
    </dgm:pt>
    <dgm:pt modelId="{4E585C84-2A0E-4F2D-ABC6-DD7082796295}">
      <dgm:prSet phldrT="[Testo]"/>
      <dgm:spPr/>
      <dgm:t>
        <a:bodyPr/>
        <a:lstStyle/>
        <a:p>
          <a:r>
            <a:rPr lang="it-IT" noProof="0" dirty="0" smtClean="0"/>
            <a:t>ArcGIS for Desktop</a:t>
          </a:r>
          <a:endParaRPr lang="it-IT" noProof="0" dirty="0"/>
        </a:p>
      </dgm:t>
    </dgm:pt>
    <dgm:pt modelId="{539FC871-3905-4EDF-9E12-17E42E06261C}" type="parTrans" cxnId="{E2B62609-2E65-46B3-8A97-E3C9CA499717}">
      <dgm:prSet/>
      <dgm:spPr/>
      <dgm:t>
        <a:bodyPr/>
        <a:lstStyle/>
        <a:p>
          <a:endParaRPr lang="en-US"/>
        </a:p>
      </dgm:t>
    </dgm:pt>
    <dgm:pt modelId="{87E49BA8-EFE8-49E4-89BF-FC715A397214}" type="sibTrans" cxnId="{E2B62609-2E65-46B3-8A97-E3C9CA499717}">
      <dgm:prSet/>
      <dgm:spPr/>
      <dgm:t>
        <a:bodyPr/>
        <a:lstStyle/>
        <a:p>
          <a:endParaRPr lang="en-US"/>
        </a:p>
      </dgm:t>
    </dgm:pt>
    <dgm:pt modelId="{A551DE1C-9642-4CC6-8E77-D894F0A812E2}">
      <dgm:prSet phldrT="[Testo]"/>
      <dgm:spPr/>
      <dgm:t>
        <a:bodyPr/>
        <a:lstStyle/>
        <a:p>
          <a:r>
            <a:rPr lang="it-IT" noProof="0" dirty="0" smtClean="0"/>
            <a:t>Database</a:t>
          </a:r>
          <a:endParaRPr lang="it-IT" noProof="0" dirty="0"/>
        </a:p>
      </dgm:t>
    </dgm:pt>
    <dgm:pt modelId="{50B7E8DA-1853-47D9-92FC-435F86AA809D}" type="parTrans" cxnId="{508C1A6E-DE50-481E-B8D3-DDC2F272DD97}">
      <dgm:prSet/>
      <dgm:spPr/>
      <dgm:t>
        <a:bodyPr/>
        <a:lstStyle/>
        <a:p>
          <a:endParaRPr lang="it-IT"/>
        </a:p>
      </dgm:t>
    </dgm:pt>
    <dgm:pt modelId="{78AFEEF3-7787-47E8-855C-285F395F4263}" type="sibTrans" cxnId="{508C1A6E-DE50-481E-B8D3-DDC2F272DD97}">
      <dgm:prSet/>
      <dgm:spPr/>
      <dgm:t>
        <a:bodyPr/>
        <a:lstStyle/>
        <a:p>
          <a:endParaRPr lang="it-IT"/>
        </a:p>
      </dgm:t>
    </dgm:pt>
    <dgm:pt modelId="{0281B44A-1A20-42C9-A653-EB3404649C91}">
      <dgm:prSet phldrT="[Testo]"/>
      <dgm:spPr/>
      <dgm:t>
        <a:bodyPr/>
        <a:lstStyle/>
        <a:p>
          <a:r>
            <a:rPr lang="it-IT" noProof="0" dirty="0" smtClean="0"/>
            <a:t>Report</a:t>
          </a:r>
          <a:endParaRPr lang="it-IT" noProof="0" dirty="0"/>
        </a:p>
      </dgm:t>
    </dgm:pt>
    <dgm:pt modelId="{428438D1-F0C8-459A-B6B6-6223A7120336}" type="parTrans" cxnId="{2804B6B8-1D51-4535-84E1-FBD8401B6E14}">
      <dgm:prSet/>
      <dgm:spPr/>
      <dgm:t>
        <a:bodyPr/>
        <a:lstStyle/>
        <a:p>
          <a:endParaRPr lang="it-IT"/>
        </a:p>
      </dgm:t>
    </dgm:pt>
    <dgm:pt modelId="{C9B24495-22DA-44F7-80D5-CDA7130138D4}" type="sibTrans" cxnId="{2804B6B8-1D51-4535-84E1-FBD8401B6E14}">
      <dgm:prSet/>
      <dgm:spPr/>
      <dgm:t>
        <a:bodyPr/>
        <a:lstStyle/>
        <a:p>
          <a:endParaRPr lang="it-IT"/>
        </a:p>
      </dgm:t>
    </dgm:pt>
    <dgm:pt modelId="{4E526453-CF90-478F-ABB1-7D607A31C79B}">
      <dgm:prSet phldrT="[Testo]"/>
      <dgm:spPr/>
      <dgm:t>
        <a:bodyPr/>
        <a:lstStyle/>
        <a:p>
          <a:r>
            <a:rPr lang="it-IT" noProof="0" dirty="0" smtClean="0"/>
            <a:t>ArcGIS Online</a:t>
          </a:r>
          <a:endParaRPr lang="it-IT" noProof="0" dirty="0"/>
        </a:p>
      </dgm:t>
    </dgm:pt>
    <dgm:pt modelId="{66EBDD9E-CA99-4CD4-878F-B26C65CD629A}" type="parTrans" cxnId="{71E1E49F-A12C-4BAE-8105-73464CCAD008}">
      <dgm:prSet/>
      <dgm:spPr/>
      <dgm:t>
        <a:bodyPr/>
        <a:lstStyle/>
        <a:p>
          <a:endParaRPr lang="it-IT"/>
        </a:p>
      </dgm:t>
    </dgm:pt>
    <dgm:pt modelId="{F15A8405-5231-4F6F-A85A-F73D0AB7171F}" type="sibTrans" cxnId="{71E1E49F-A12C-4BAE-8105-73464CCAD008}">
      <dgm:prSet/>
      <dgm:spPr/>
      <dgm:t>
        <a:bodyPr/>
        <a:lstStyle/>
        <a:p>
          <a:endParaRPr lang="it-IT"/>
        </a:p>
      </dgm:t>
    </dgm:pt>
    <dgm:pt modelId="{151A9C02-AD81-4EDF-BBD0-5CFA3E1E0EE5}">
      <dgm:prSet phldrT="[Testo]"/>
      <dgm:spPr/>
      <dgm:t>
        <a:bodyPr/>
        <a:lstStyle/>
        <a:p>
          <a:r>
            <a:rPr lang="it-IT" noProof="0" dirty="0" smtClean="0"/>
            <a:t>ArcGIS for Server</a:t>
          </a:r>
        </a:p>
      </dgm:t>
    </dgm:pt>
    <dgm:pt modelId="{CD8E254C-C58A-432A-9A93-F3660FF1A266}" type="parTrans" cxnId="{1D49CAF4-73F7-42D7-96AA-94E7E7BC1CB8}">
      <dgm:prSet/>
      <dgm:spPr/>
      <dgm:t>
        <a:bodyPr/>
        <a:lstStyle/>
        <a:p>
          <a:endParaRPr lang="it-IT"/>
        </a:p>
      </dgm:t>
    </dgm:pt>
    <dgm:pt modelId="{C8AFC77E-EF38-4143-9493-D20D8E763CAF}" type="sibTrans" cxnId="{1D49CAF4-73F7-42D7-96AA-94E7E7BC1CB8}">
      <dgm:prSet/>
      <dgm:spPr/>
      <dgm:t>
        <a:bodyPr/>
        <a:lstStyle/>
        <a:p>
          <a:endParaRPr lang="it-IT"/>
        </a:p>
      </dgm:t>
    </dgm:pt>
    <dgm:pt modelId="{C8CEC1EC-1979-448B-9564-1E05ED394998}">
      <dgm:prSet phldrT="[Testo]"/>
      <dgm:spPr/>
      <dgm:t>
        <a:bodyPr/>
        <a:lstStyle/>
        <a:p>
          <a:r>
            <a:rPr lang="it-IT" noProof="0" dirty="0" smtClean="0"/>
            <a:t>ArcGIS Online</a:t>
          </a:r>
        </a:p>
      </dgm:t>
    </dgm:pt>
    <dgm:pt modelId="{1144A60F-0666-47CC-ADBB-89E06FA00432}" type="parTrans" cxnId="{11F9F45E-81C4-41E8-B6A0-D6343168BFC7}">
      <dgm:prSet/>
      <dgm:spPr/>
      <dgm:t>
        <a:bodyPr/>
        <a:lstStyle/>
        <a:p>
          <a:endParaRPr lang="it-IT"/>
        </a:p>
      </dgm:t>
    </dgm:pt>
    <dgm:pt modelId="{E322501A-5B3A-4BED-995C-6B3E0665742E}" type="sibTrans" cxnId="{11F9F45E-81C4-41E8-B6A0-D6343168BFC7}">
      <dgm:prSet/>
      <dgm:spPr/>
      <dgm:t>
        <a:bodyPr/>
        <a:lstStyle/>
        <a:p>
          <a:endParaRPr lang="it-IT"/>
        </a:p>
      </dgm:t>
    </dgm:pt>
    <dgm:pt modelId="{ACE08B37-9FDD-498E-B63A-2F6F380D4E1A}" type="pres">
      <dgm:prSet presAssocID="{1C93124D-60BC-411F-8020-DE3852016C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300B0A-13CF-4E6B-8E30-2433435FBF53}" type="pres">
      <dgm:prSet presAssocID="{E5D3784C-A25B-4D03-8B27-6F3A98F8F09C}" presName="composite" presStyleCnt="0"/>
      <dgm:spPr/>
      <dgm:t>
        <a:bodyPr/>
        <a:lstStyle/>
        <a:p>
          <a:endParaRPr lang="it-IT"/>
        </a:p>
      </dgm:t>
    </dgm:pt>
    <dgm:pt modelId="{33E8D6D3-4090-462E-8557-F4E1489B9003}" type="pres">
      <dgm:prSet presAssocID="{E5D3784C-A25B-4D03-8B27-6F3A98F8F09C}" presName="imagSh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CD8C36B-6354-4840-89EB-5C0F774BA832}" type="pres">
      <dgm:prSet presAssocID="{E5D3784C-A25B-4D03-8B27-6F3A98F8F09C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7A808-2B14-4082-9E32-1E1E5E881899}" type="pres">
      <dgm:prSet presAssocID="{2B86BB8C-C51E-4D34-A571-80ECA6DB43C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B73DED8-6692-4391-8F69-7830E86F5231}" type="pres">
      <dgm:prSet presAssocID="{2B86BB8C-C51E-4D34-A571-80ECA6DB43C6}" presName="connTx" presStyleLbl="sibTrans2D1" presStyleIdx="0" presStyleCnt="3"/>
      <dgm:spPr/>
      <dgm:t>
        <a:bodyPr/>
        <a:lstStyle/>
        <a:p>
          <a:endParaRPr lang="en-US"/>
        </a:p>
      </dgm:t>
    </dgm:pt>
    <dgm:pt modelId="{0F597BFC-2D96-4AE6-8D1C-84DAA232EDB8}" type="pres">
      <dgm:prSet presAssocID="{1E5A20FE-72CB-4297-8E88-BDDFC611413E}" presName="composite" presStyleCnt="0"/>
      <dgm:spPr/>
      <dgm:t>
        <a:bodyPr/>
        <a:lstStyle/>
        <a:p>
          <a:endParaRPr lang="it-IT"/>
        </a:p>
      </dgm:t>
    </dgm:pt>
    <dgm:pt modelId="{4B5BFBE0-4EEC-4743-8CC1-8695BB1378AB}" type="pres">
      <dgm:prSet presAssocID="{1E5A20FE-72CB-4297-8E88-BDDFC611413E}" presName="imagSh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6CD57B6C-3532-44BD-A56D-22B5A14DD642}" type="pres">
      <dgm:prSet presAssocID="{1E5A20FE-72CB-4297-8E88-BDDFC611413E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981A6-72AB-4E09-870A-EBCE6CC90D51}" type="pres">
      <dgm:prSet presAssocID="{C0CB875E-0F9B-40F0-8F1B-CF8ECD46326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3A7683D-6164-4366-857D-CB7958AABCDB}" type="pres">
      <dgm:prSet presAssocID="{C0CB875E-0F9B-40F0-8F1B-CF8ECD463268}" presName="connTx" presStyleLbl="sibTrans2D1" presStyleIdx="1" presStyleCnt="3"/>
      <dgm:spPr/>
      <dgm:t>
        <a:bodyPr/>
        <a:lstStyle/>
        <a:p>
          <a:endParaRPr lang="en-US"/>
        </a:p>
      </dgm:t>
    </dgm:pt>
    <dgm:pt modelId="{B25A1D9B-0FFB-449A-A2B8-13B61C74A9E6}" type="pres">
      <dgm:prSet presAssocID="{201F2936-E31C-47BE-AB37-C1AC420B7DE3}" presName="composite" presStyleCnt="0"/>
      <dgm:spPr/>
      <dgm:t>
        <a:bodyPr/>
        <a:lstStyle/>
        <a:p>
          <a:endParaRPr lang="it-IT"/>
        </a:p>
      </dgm:t>
    </dgm:pt>
    <dgm:pt modelId="{9DEBDE78-10B7-4847-BDD6-4D0BFEF892FF}" type="pres">
      <dgm:prSet presAssocID="{201F2936-E31C-47BE-AB37-C1AC420B7DE3}" presName="imagSh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A966B96-B72A-404D-A13E-74B14B356AEA}" type="pres">
      <dgm:prSet presAssocID="{201F2936-E31C-47BE-AB37-C1AC420B7DE3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74B7F-7AD2-4780-AA24-6083285AD30A}" type="pres">
      <dgm:prSet presAssocID="{FC07CD98-B518-4634-A32D-1063BE6737E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64FEF1C-31AD-4E02-85BA-04160C741B4D}" type="pres">
      <dgm:prSet presAssocID="{FC07CD98-B518-4634-A32D-1063BE6737E9}" presName="connTx" presStyleLbl="sibTrans2D1" presStyleIdx="2" presStyleCnt="3"/>
      <dgm:spPr/>
      <dgm:t>
        <a:bodyPr/>
        <a:lstStyle/>
        <a:p>
          <a:endParaRPr lang="en-US"/>
        </a:p>
      </dgm:t>
    </dgm:pt>
    <dgm:pt modelId="{AB3C8B15-26A7-445E-8CD5-9EE8F686F9BA}" type="pres">
      <dgm:prSet presAssocID="{86D939A0-13AF-484B-A8FB-F6C5D5989CBC}" presName="composite" presStyleCnt="0"/>
      <dgm:spPr/>
      <dgm:t>
        <a:bodyPr/>
        <a:lstStyle/>
        <a:p>
          <a:endParaRPr lang="it-IT"/>
        </a:p>
      </dgm:t>
    </dgm:pt>
    <dgm:pt modelId="{BE76C9FB-0A45-4C81-A600-58E5EAF967B7}" type="pres">
      <dgm:prSet presAssocID="{86D939A0-13AF-484B-A8FB-F6C5D5989CBC}" presName="imagSh" presStyleLbl="bgImgPlace1" presStyleIdx="3" presStyleCnt="4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71789EC7-28B0-46B0-AAE4-F85EA026F929}" type="pres">
      <dgm:prSet presAssocID="{86D939A0-13AF-484B-A8FB-F6C5D5989CBC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38FDCF-3754-4B51-8CE4-D2D541781D84}" type="presOf" srcId="{2B86BB8C-C51E-4D34-A571-80ECA6DB43C6}" destId="{1177A808-2B14-4082-9E32-1E1E5E881899}" srcOrd="0" destOrd="0" presId="urn:microsoft.com/office/officeart/2005/8/layout/hProcess10"/>
    <dgm:cxn modelId="{71E1E49F-A12C-4BAE-8105-73464CCAD008}" srcId="{201F2936-E31C-47BE-AB37-C1AC420B7DE3}" destId="{4E526453-CF90-478F-ABB1-7D607A31C79B}" srcOrd="1" destOrd="0" parTransId="{66EBDD9E-CA99-4CD4-878F-B26C65CD629A}" sibTransId="{F15A8405-5231-4F6F-A85A-F73D0AB7171F}"/>
    <dgm:cxn modelId="{60B8B326-97F8-4C52-BBEA-1BE4A77B16E8}" type="presOf" srcId="{FC07CD98-B518-4634-A32D-1063BE6737E9}" destId="{06074B7F-7AD2-4780-AA24-6083285AD30A}" srcOrd="0" destOrd="0" presId="urn:microsoft.com/office/officeart/2005/8/layout/hProcess10"/>
    <dgm:cxn modelId="{2F9793A7-8D8F-4BB3-87F0-2622A32ECBF9}" type="presOf" srcId="{4E585C84-2A0E-4F2D-ABC6-DD7082796295}" destId="{5A966B96-B72A-404D-A13E-74B14B356AEA}" srcOrd="0" destOrd="1" presId="urn:microsoft.com/office/officeart/2005/8/layout/hProcess10"/>
    <dgm:cxn modelId="{19FC75A1-6CF1-44DB-B674-F3F7BEEB0781}" type="presOf" srcId="{2B86BB8C-C51E-4D34-A571-80ECA6DB43C6}" destId="{4B73DED8-6692-4391-8F69-7830E86F5231}" srcOrd="1" destOrd="0" presId="urn:microsoft.com/office/officeart/2005/8/layout/hProcess10"/>
    <dgm:cxn modelId="{30071AD5-5847-4AF7-840A-EB225671D795}" type="presOf" srcId="{0281B44A-1A20-42C9-A653-EB3404649C91}" destId="{1CD8C36B-6354-4840-89EB-5C0F774BA832}" srcOrd="0" destOrd="5" presId="urn:microsoft.com/office/officeart/2005/8/layout/hProcess10"/>
    <dgm:cxn modelId="{96ED6A25-6E5D-48E7-A53B-1071EA06D5BB}" type="presOf" srcId="{A551DE1C-9642-4CC6-8E77-D894F0A812E2}" destId="{1CD8C36B-6354-4840-89EB-5C0F774BA832}" srcOrd="0" destOrd="4" presId="urn:microsoft.com/office/officeart/2005/8/layout/hProcess10"/>
    <dgm:cxn modelId="{53DB9899-9F06-4CB1-9B78-3BF4698C638A}" srcId="{1C93124D-60BC-411F-8020-DE3852016C43}" destId="{201F2936-E31C-47BE-AB37-C1AC420B7DE3}" srcOrd="2" destOrd="0" parTransId="{4C3E17AF-6D27-4B37-A9CD-9344A5C5E795}" sibTransId="{FC07CD98-B518-4634-A32D-1063BE6737E9}"/>
    <dgm:cxn modelId="{CC77835A-FEA7-4E01-8DB1-F53A15D05623}" type="presOf" srcId="{265C2AAB-66EF-4356-A276-B944C7DBE3A2}" destId="{1CD8C36B-6354-4840-89EB-5C0F774BA832}" srcOrd="0" destOrd="3" presId="urn:microsoft.com/office/officeart/2005/8/layout/hProcess10"/>
    <dgm:cxn modelId="{4B23E920-B4E9-45C5-9081-2748259E5EB6}" srcId="{1C93124D-60BC-411F-8020-DE3852016C43}" destId="{E5D3784C-A25B-4D03-8B27-6F3A98F8F09C}" srcOrd="0" destOrd="0" parTransId="{DC59109C-8777-4A24-8078-48EE47D17767}" sibTransId="{2B86BB8C-C51E-4D34-A571-80ECA6DB43C6}"/>
    <dgm:cxn modelId="{0E51B34A-950F-44CE-8FEE-D787EB090DC4}" type="presOf" srcId="{1E5A20FE-72CB-4297-8E88-BDDFC611413E}" destId="{6CD57B6C-3532-44BD-A56D-22B5A14DD642}" srcOrd="0" destOrd="0" presId="urn:microsoft.com/office/officeart/2005/8/layout/hProcess10"/>
    <dgm:cxn modelId="{A31E2FF7-1342-47FA-AC15-059C5398F0AF}" srcId="{E5D3784C-A25B-4D03-8B27-6F3A98F8F09C}" destId="{5CCD9CD2-4223-4AE7-84B3-6C31C5D244FF}" srcOrd="0" destOrd="0" parTransId="{74462198-46AB-4F0A-B8D8-EA52BED2E328}" sibTransId="{03A07941-1E46-49B6-9FA9-A4DA95FC85CA}"/>
    <dgm:cxn modelId="{B77C5481-1872-408C-AC88-157601570D98}" type="presOf" srcId="{E5D3784C-A25B-4D03-8B27-6F3A98F8F09C}" destId="{1CD8C36B-6354-4840-89EB-5C0F774BA832}" srcOrd="0" destOrd="0" presId="urn:microsoft.com/office/officeart/2005/8/layout/hProcess10"/>
    <dgm:cxn modelId="{E2B62609-2E65-46B3-8A97-E3C9CA499717}" srcId="{201F2936-E31C-47BE-AB37-C1AC420B7DE3}" destId="{4E585C84-2A0E-4F2D-ABC6-DD7082796295}" srcOrd="0" destOrd="0" parTransId="{539FC871-3905-4EDF-9E12-17E42E06261C}" sibTransId="{87E49BA8-EFE8-49E4-89BF-FC715A397214}"/>
    <dgm:cxn modelId="{A127FDDB-440C-4E1A-BA90-AF2F1C1567C2}" type="presOf" srcId="{C0CB875E-0F9B-40F0-8F1B-CF8ECD463268}" destId="{23A7683D-6164-4366-857D-CB7958AABCDB}" srcOrd="1" destOrd="0" presId="urn:microsoft.com/office/officeart/2005/8/layout/hProcess10"/>
    <dgm:cxn modelId="{3675674A-1CE3-4850-A0C6-2C1710F7FDB1}" type="presOf" srcId="{1C93124D-60BC-411F-8020-DE3852016C43}" destId="{ACE08B37-9FDD-498E-B63A-2F6F380D4E1A}" srcOrd="0" destOrd="0" presId="urn:microsoft.com/office/officeart/2005/8/layout/hProcess10"/>
    <dgm:cxn modelId="{7FE4CAC4-7FA9-4BAA-8221-CF11F6DBFD50}" type="presOf" srcId="{FC07CD98-B518-4634-A32D-1063BE6737E9}" destId="{564FEF1C-31AD-4E02-85BA-04160C741B4D}" srcOrd="1" destOrd="0" presId="urn:microsoft.com/office/officeart/2005/8/layout/hProcess10"/>
    <dgm:cxn modelId="{7C5649EE-1E78-438D-B3F3-E4D66CD259AF}" srcId="{1E5A20FE-72CB-4297-8E88-BDDFC611413E}" destId="{2A01A9AF-EAB1-4F1E-B4D6-C6FE90796E87}" srcOrd="0" destOrd="0" parTransId="{AA2AFD89-58A8-414D-BE70-06A87F2557BB}" sibTransId="{52DC9D12-84D1-4952-B994-A38CD9B35F18}"/>
    <dgm:cxn modelId="{5698CA69-5C04-4D63-9DE8-F863EB9B7043}" srcId="{1C93124D-60BC-411F-8020-DE3852016C43}" destId="{1E5A20FE-72CB-4297-8E88-BDDFC611413E}" srcOrd="1" destOrd="0" parTransId="{316E4E8C-3EA6-40CF-A437-F7A2D2A4D888}" sibTransId="{C0CB875E-0F9B-40F0-8F1B-CF8ECD463268}"/>
    <dgm:cxn modelId="{11F9F45E-81C4-41E8-B6A0-D6343168BFC7}" srcId="{86D939A0-13AF-484B-A8FB-F6C5D5989CBC}" destId="{C8CEC1EC-1979-448B-9564-1E05ED394998}" srcOrd="1" destOrd="0" parTransId="{1144A60F-0666-47CC-ADBB-89E06FA00432}" sibTransId="{E322501A-5B3A-4BED-995C-6B3E0665742E}"/>
    <dgm:cxn modelId="{C9503421-BB42-4F83-B748-BAB560BE5EF2}" type="presOf" srcId="{C8CEC1EC-1979-448B-9564-1E05ED394998}" destId="{71789EC7-28B0-46B0-AAE4-F85EA026F929}" srcOrd="0" destOrd="2" presId="urn:microsoft.com/office/officeart/2005/8/layout/hProcess10"/>
    <dgm:cxn modelId="{FEAA902E-ADC0-4822-B219-B82367ED8FA0}" srcId="{1C93124D-60BC-411F-8020-DE3852016C43}" destId="{86D939A0-13AF-484B-A8FB-F6C5D5989CBC}" srcOrd="3" destOrd="0" parTransId="{E0A5E08B-0956-49DE-9218-8D55C6AFC22A}" sibTransId="{26417646-E74E-4DE8-B47E-CA6B9E928757}"/>
    <dgm:cxn modelId="{1D49CAF4-73F7-42D7-96AA-94E7E7BC1CB8}" srcId="{86D939A0-13AF-484B-A8FB-F6C5D5989CBC}" destId="{151A9C02-AD81-4EDF-BBD0-5CFA3E1E0EE5}" srcOrd="0" destOrd="0" parTransId="{CD8E254C-C58A-432A-9A93-F3660FF1A266}" sibTransId="{C8AFC77E-EF38-4143-9493-D20D8E763CAF}"/>
    <dgm:cxn modelId="{508C1A6E-DE50-481E-B8D3-DDC2F272DD97}" srcId="{E5D3784C-A25B-4D03-8B27-6F3A98F8F09C}" destId="{A551DE1C-9642-4CC6-8E77-D894F0A812E2}" srcOrd="3" destOrd="0" parTransId="{50B7E8DA-1853-47D9-92FC-435F86AA809D}" sibTransId="{78AFEEF3-7787-47E8-855C-285F395F4263}"/>
    <dgm:cxn modelId="{3E17396C-5F7E-460B-9280-32CFFF8B7079}" type="presOf" srcId="{C0CB875E-0F9B-40F0-8F1B-CF8ECD463268}" destId="{F50981A6-72AB-4E09-870A-EBCE6CC90D51}" srcOrd="0" destOrd="0" presId="urn:microsoft.com/office/officeart/2005/8/layout/hProcess10"/>
    <dgm:cxn modelId="{2804B6B8-1D51-4535-84E1-FBD8401B6E14}" srcId="{E5D3784C-A25B-4D03-8B27-6F3A98F8F09C}" destId="{0281B44A-1A20-42C9-A653-EB3404649C91}" srcOrd="4" destOrd="0" parTransId="{428438D1-F0C8-459A-B6B6-6223A7120336}" sibTransId="{C9B24495-22DA-44F7-80D5-CDA7130138D4}"/>
    <dgm:cxn modelId="{0B5437C9-32F4-48A8-9892-F74943341FC4}" srcId="{E5D3784C-A25B-4D03-8B27-6F3A98F8F09C}" destId="{1725AE8B-91AD-4981-9CA0-BE4B73035F9F}" srcOrd="1" destOrd="0" parTransId="{4CD81F87-6DC6-41BA-BE94-ED98E57B889F}" sibTransId="{246D809E-AE24-4101-B37B-DDEF8D9DA1CE}"/>
    <dgm:cxn modelId="{E9E4C565-8D84-4E6D-8A4F-FC7DC641192D}" type="presOf" srcId="{86D939A0-13AF-484B-A8FB-F6C5D5989CBC}" destId="{71789EC7-28B0-46B0-AAE4-F85EA026F929}" srcOrd="0" destOrd="0" presId="urn:microsoft.com/office/officeart/2005/8/layout/hProcess10"/>
    <dgm:cxn modelId="{BA73C4EA-03D0-406A-84FD-60107F869574}" type="presOf" srcId="{5CCD9CD2-4223-4AE7-84B3-6C31C5D244FF}" destId="{1CD8C36B-6354-4840-89EB-5C0F774BA832}" srcOrd="0" destOrd="1" presId="urn:microsoft.com/office/officeart/2005/8/layout/hProcess10"/>
    <dgm:cxn modelId="{1071E208-A1A0-468B-99FB-BD1A02942783}" type="presOf" srcId="{151A9C02-AD81-4EDF-BBD0-5CFA3E1E0EE5}" destId="{71789EC7-28B0-46B0-AAE4-F85EA026F929}" srcOrd="0" destOrd="1" presId="urn:microsoft.com/office/officeart/2005/8/layout/hProcess10"/>
    <dgm:cxn modelId="{CBFB853F-3A0C-436E-B267-1DC94174E93A}" srcId="{E5D3784C-A25B-4D03-8B27-6F3A98F8F09C}" destId="{265C2AAB-66EF-4356-A276-B944C7DBE3A2}" srcOrd="2" destOrd="0" parTransId="{6B6897BA-4E9B-4E1B-98A5-F379EB46A8AB}" sibTransId="{8B5B6B18-3061-4293-B0BA-661B7BE561E9}"/>
    <dgm:cxn modelId="{9EDE4195-6657-470F-8EBA-5B3426E2576D}" type="presOf" srcId="{4E526453-CF90-478F-ABB1-7D607A31C79B}" destId="{5A966B96-B72A-404D-A13E-74B14B356AEA}" srcOrd="0" destOrd="2" presId="urn:microsoft.com/office/officeart/2005/8/layout/hProcess10"/>
    <dgm:cxn modelId="{91AAEAFD-FFEE-454A-B2C2-5D0BE52C90EA}" type="presOf" srcId="{201F2936-E31C-47BE-AB37-C1AC420B7DE3}" destId="{5A966B96-B72A-404D-A13E-74B14B356AEA}" srcOrd="0" destOrd="0" presId="urn:microsoft.com/office/officeart/2005/8/layout/hProcess10"/>
    <dgm:cxn modelId="{64E91A2E-DB26-497A-B598-1137AF37F1FA}" type="presOf" srcId="{2A01A9AF-EAB1-4F1E-B4D6-C6FE90796E87}" destId="{6CD57B6C-3532-44BD-A56D-22B5A14DD642}" srcOrd="0" destOrd="1" presId="urn:microsoft.com/office/officeart/2005/8/layout/hProcess10"/>
    <dgm:cxn modelId="{5B3DE1C6-0633-4B86-8DD8-3B594C10B40B}" type="presOf" srcId="{1725AE8B-91AD-4981-9CA0-BE4B73035F9F}" destId="{1CD8C36B-6354-4840-89EB-5C0F774BA832}" srcOrd="0" destOrd="2" presId="urn:microsoft.com/office/officeart/2005/8/layout/hProcess10"/>
    <dgm:cxn modelId="{F6FAE860-E16E-4326-AB17-83E6B44965C3}" type="presParOf" srcId="{ACE08B37-9FDD-498E-B63A-2F6F380D4E1A}" destId="{E2300B0A-13CF-4E6B-8E30-2433435FBF53}" srcOrd="0" destOrd="0" presId="urn:microsoft.com/office/officeart/2005/8/layout/hProcess10"/>
    <dgm:cxn modelId="{7DC29455-9E3E-44CA-B6C8-BC3EAA05953D}" type="presParOf" srcId="{E2300B0A-13CF-4E6B-8E30-2433435FBF53}" destId="{33E8D6D3-4090-462E-8557-F4E1489B9003}" srcOrd="0" destOrd="0" presId="urn:microsoft.com/office/officeart/2005/8/layout/hProcess10"/>
    <dgm:cxn modelId="{70CB5C72-52E0-471D-9ABA-EA46C150C77D}" type="presParOf" srcId="{E2300B0A-13CF-4E6B-8E30-2433435FBF53}" destId="{1CD8C36B-6354-4840-89EB-5C0F774BA832}" srcOrd="1" destOrd="0" presId="urn:microsoft.com/office/officeart/2005/8/layout/hProcess10"/>
    <dgm:cxn modelId="{7483278F-2E3A-42F4-ACD5-54FDEF29859C}" type="presParOf" srcId="{ACE08B37-9FDD-498E-B63A-2F6F380D4E1A}" destId="{1177A808-2B14-4082-9E32-1E1E5E881899}" srcOrd="1" destOrd="0" presId="urn:microsoft.com/office/officeart/2005/8/layout/hProcess10"/>
    <dgm:cxn modelId="{68ED444A-DCE3-4A40-8247-169504080B4C}" type="presParOf" srcId="{1177A808-2B14-4082-9E32-1E1E5E881899}" destId="{4B73DED8-6692-4391-8F69-7830E86F5231}" srcOrd="0" destOrd="0" presId="urn:microsoft.com/office/officeart/2005/8/layout/hProcess10"/>
    <dgm:cxn modelId="{73CE7870-5D1E-405D-8FEB-5D6EAB53CE08}" type="presParOf" srcId="{ACE08B37-9FDD-498E-B63A-2F6F380D4E1A}" destId="{0F597BFC-2D96-4AE6-8D1C-84DAA232EDB8}" srcOrd="2" destOrd="0" presId="urn:microsoft.com/office/officeart/2005/8/layout/hProcess10"/>
    <dgm:cxn modelId="{EA4B3091-657F-4E55-BF02-E1F6F868B915}" type="presParOf" srcId="{0F597BFC-2D96-4AE6-8D1C-84DAA232EDB8}" destId="{4B5BFBE0-4EEC-4743-8CC1-8695BB1378AB}" srcOrd="0" destOrd="0" presId="urn:microsoft.com/office/officeart/2005/8/layout/hProcess10"/>
    <dgm:cxn modelId="{271F9262-6FE7-49AA-B377-3B7DC499BA3E}" type="presParOf" srcId="{0F597BFC-2D96-4AE6-8D1C-84DAA232EDB8}" destId="{6CD57B6C-3532-44BD-A56D-22B5A14DD642}" srcOrd="1" destOrd="0" presId="urn:microsoft.com/office/officeart/2005/8/layout/hProcess10"/>
    <dgm:cxn modelId="{FE22D3D6-DE4D-4901-9F01-55C57F2F1DA8}" type="presParOf" srcId="{ACE08B37-9FDD-498E-B63A-2F6F380D4E1A}" destId="{F50981A6-72AB-4E09-870A-EBCE6CC90D51}" srcOrd="3" destOrd="0" presId="urn:microsoft.com/office/officeart/2005/8/layout/hProcess10"/>
    <dgm:cxn modelId="{1C7CD651-39E1-4765-A233-AB8E0810CF86}" type="presParOf" srcId="{F50981A6-72AB-4E09-870A-EBCE6CC90D51}" destId="{23A7683D-6164-4366-857D-CB7958AABCDB}" srcOrd="0" destOrd="0" presId="urn:microsoft.com/office/officeart/2005/8/layout/hProcess10"/>
    <dgm:cxn modelId="{E3E1826F-D4DC-4F56-BE83-2F89263F01EC}" type="presParOf" srcId="{ACE08B37-9FDD-498E-B63A-2F6F380D4E1A}" destId="{B25A1D9B-0FFB-449A-A2B8-13B61C74A9E6}" srcOrd="4" destOrd="0" presId="urn:microsoft.com/office/officeart/2005/8/layout/hProcess10"/>
    <dgm:cxn modelId="{34AA9283-DB0C-480A-BB33-EC288771D067}" type="presParOf" srcId="{B25A1D9B-0FFB-449A-A2B8-13B61C74A9E6}" destId="{9DEBDE78-10B7-4847-BDD6-4D0BFEF892FF}" srcOrd="0" destOrd="0" presId="urn:microsoft.com/office/officeart/2005/8/layout/hProcess10"/>
    <dgm:cxn modelId="{3BA96AA1-FB4C-4817-88B3-E7C011AC5B8D}" type="presParOf" srcId="{B25A1D9B-0FFB-449A-A2B8-13B61C74A9E6}" destId="{5A966B96-B72A-404D-A13E-74B14B356AEA}" srcOrd="1" destOrd="0" presId="urn:microsoft.com/office/officeart/2005/8/layout/hProcess10"/>
    <dgm:cxn modelId="{9322CC3D-02F7-4C8A-A7D0-365A1517FBCB}" type="presParOf" srcId="{ACE08B37-9FDD-498E-B63A-2F6F380D4E1A}" destId="{06074B7F-7AD2-4780-AA24-6083285AD30A}" srcOrd="5" destOrd="0" presId="urn:microsoft.com/office/officeart/2005/8/layout/hProcess10"/>
    <dgm:cxn modelId="{97420659-3B10-4423-B4F4-E3D93E8E0AAC}" type="presParOf" srcId="{06074B7F-7AD2-4780-AA24-6083285AD30A}" destId="{564FEF1C-31AD-4E02-85BA-04160C741B4D}" srcOrd="0" destOrd="0" presId="urn:microsoft.com/office/officeart/2005/8/layout/hProcess10"/>
    <dgm:cxn modelId="{A019D2FC-1319-447D-8A62-4383A1FF3F3E}" type="presParOf" srcId="{ACE08B37-9FDD-498E-B63A-2F6F380D4E1A}" destId="{AB3C8B15-26A7-445E-8CD5-9EE8F686F9BA}" srcOrd="6" destOrd="0" presId="urn:microsoft.com/office/officeart/2005/8/layout/hProcess10"/>
    <dgm:cxn modelId="{336E1DC7-8909-4AC2-B6BE-FCC4B073E3F6}" type="presParOf" srcId="{AB3C8B15-26A7-445E-8CD5-9EE8F686F9BA}" destId="{BE76C9FB-0A45-4C81-A600-58E5EAF967B7}" srcOrd="0" destOrd="0" presId="urn:microsoft.com/office/officeart/2005/8/layout/hProcess10"/>
    <dgm:cxn modelId="{AA6A89DD-0BEA-4F9B-B6DD-442C0E85C5FA}" type="presParOf" srcId="{AB3C8B15-26A7-445E-8CD5-9EE8F686F9BA}" destId="{71789EC7-28B0-46B0-AAE4-F85EA026F92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8D6D3-4090-462E-8557-F4E1489B9003}">
      <dsp:nvSpPr>
        <dsp:cNvPr id="0" name=""/>
        <dsp:cNvSpPr/>
      </dsp:nvSpPr>
      <dsp:spPr>
        <a:xfrm>
          <a:off x="1069" y="794833"/>
          <a:ext cx="1392299" cy="1392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D8C36B-6354-4840-89EB-5C0F774BA832}">
      <dsp:nvSpPr>
        <dsp:cNvPr id="0" name=""/>
        <dsp:cNvSpPr/>
      </dsp:nvSpPr>
      <dsp:spPr>
        <a:xfrm>
          <a:off x="227722" y="1630213"/>
          <a:ext cx="1392299" cy="1392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noProof="0" dirty="0" smtClean="0"/>
            <a:t>Acquisizione</a:t>
          </a:r>
          <a:endParaRPr lang="it-IT" sz="13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noProof="0" dirty="0" smtClean="0"/>
            <a:t>Documenti digitali</a:t>
          </a:r>
          <a:endParaRPr lang="it-IT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noProof="0" dirty="0" smtClean="0"/>
            <a:t>Interviste</a:t>
          </a:r>
          <a:endParaRPr lang="it-IT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noProof="0" dirty="0" smtClean="0"/>
            <a:t>Internet</a:t>
          </a:r>
          <a:endParaRPr lang="it-IT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noProof="0" dirty="0" smtClean="0"/>
            <a:t>Database</a:t>
          </a:r>
          <a:endParaRPr lang="it-IT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noProof="0" dirty="0" smtClean="0"/>
            <a:t>Report</a:t>
          </a:r>
          <a:endParaRPr lang="it-IT" sz="1000" kern="1200" noProof="0" dirty="0"/>
        </a:p>
      </dsp:txBody>
      <dsp:txXfrm>
        <a:off x="268501" y="1670992"/>
        <a:ext cx="1310741" cy="1310741"/>
      </dsp:txXfrm>
    </dsp:sp>
    <dsp:sp modelId="{1177A808-2B14-4082-9E32-1E1E5E881899}">
      <dsp:nvSpPr>
        <dsp:cNvPr id="0" name=""/>
        <dsp:cNvSpPr/>
      </dsp:nvSpPr>
      <dsp:spPr>
        <a:xfrm>
          <a:off x="1661555" y="1323708"/>
          <a:ext cx="268187" cy="3345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noProof="0"/>
        </a:p>
      </dsp:txBody>
      <dsp:txXfrm>
        <a:off x="1661555" y="1390618"/>
        <a:ext cx="187731" cy="200730"/>
      </dsp:txXfrm>
    </dsp:sp>
    <dsp:sp modelId="{4B5BFBE0-4EEC-4743-8CC1-8695BB1378AB}">
      <dsp:nvSpPr>
        <dsp:cNvPr id="0" name=""/>
        <dsp:cNvSpPr/>
      </dsp:nvSpPr>
      <dsp:spPr>
        <a:xfrm>
          <a:off x="2159618" y="794833"/>
          <a:ext cx="1392299" cy="1392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D57B6C-3532-44BD-A56D-22B5A14DD642}">
      <dsp:nvSpPr>
        <dsp:cNvPr id="0" name=""/>
        <dsp:cNvSpPr/>
      </dsp:nvSpPr>
      <dsp:spPr>
        <a:xfrm>
          <a:off x="2386271" y="1630213"/>
          <a:ext cx="1392299" cy="1392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77526"/>
                <a:satOff val="0"/>
                <a:lumOff val="-6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477526"/>
                <a:satOff val="0"/>
                <a:lumOff val="-6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noProof="0" dirty="0" smtClean="0"/>
            <a:t>Memorizzazione</a:t>
          </a:r>
          <a:endParaRPr lang="it-IT" sz="13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noProof="0" dirty="0" smtClean="0"/>
            <a:t>File Geodatabase</a:t>
          </a:r>
          <a:endParaRPr lang="it-IT" sz="1000" kern="1200" noProof="0" dirty="0"/>
        </a:p>
      </dsp:txBody>
      <dsp:txXfrm>
        <a:off x="2427050" y="1670992"/>
        <a:ext cx="1310741" cy="1310741"/>
      </dsp:txXfrm>
    </dsp:sp>
    <dsp:sp modelId="{F50981A6-72AB-4E09-870A-EBCE6CC90D51}">
      <dsp:nvSpPr>
        <dsp:cNvPr id="0" name=""/>
        <dsp:cNvSpPr/>
      </dsp:nvSpPr>
      <dsp:spPr>
        <a:xfrm>
          <a:off x="3820105" y="1323708"/>
          <a:ext cx="268187" cy="3345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16289"/>
                <a:satOff val="0"/>
                <a:lumOff val="-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716289"/>
                <a:satOff val="0"/>
                <a:lumOff val="-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noProof="0"/>
        </a:p>
      </dsp:txBody>
      <dsp:txXfrm>
        <a:off x="3820105" y="1390618"/>
        <a:ext cx="187731" cy="200730"/>
      </dsp:txXfrm>
    </dsp:sp>
    <dsp:sp modelId="{9DEBDE78-10B7-4847-BDD6-4D0BFEF892FF}">
      <dsp:nvSpPr>
        <dsp:cNvPr id="0" name=""/>
        <dsp:cNvSpPr/>
      </dsp:nvSpPr>
      <dsp:spPr>
        <a:xfrm>
          <a:off x="4318167" y="794833"/>
          <a:ext cx="1392299" cy="1392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966B96-B72A-404D-A13E-74B14B356AEA}">
      <dsp:nvSpPr>
        <dsp:cNvPr id="0" name=""/>
        <dsp:cNvSpPr/>
      </dsp:nvSpPr>
      <dsp:spPr>
        <a:xfrm>
          <a:off x="4544821" y="1630213"/>
          <a:ext cx="1392299" cy="1392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55051"/>
                <a:satOff val="0"/>
                <a:lumOff val="-1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955051"/>
                <a:satOff val="0"/>
                <a:lumOff val="-1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noProof="0" dirty="0" smtClean="0"/>
            <a:t>Creazione mappe</a:t>
          </a:r>
          <a:endParaRPr lang="it-IT" sz="13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noProof="0" dirty="0" smtClean="0"/>
            <a:t>ArcGIS for Desktop</a:t>
          </a:r>
          <a:endParaRPr lang="it-IT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noProof="0" dirty="0" smtClean="0"/>
            <a:t>ArcGIS Online</a:t>
          </a:r>
          <a:endParaRPr lang="it-IT" sz="1000" kern="1200" noProof="0" dirty="0"/>
        </a:p>
      </dsp:txBody>
      <dsp:txXfrm>
        <a:off x="4585600" y="1670992"/>
        <a:ext cx="1310741" cy="1310741"/>
      </dsp:txXfrm>
    </dsp:sp>
    <dsp:sp modelId="{06074B7F-7AD2-4780-AA24-6083285AD30A}">
      <dsp:nvSpPr>
        <dsp:cNvPr id="0" name=""/>
        <dsp:cNvSpPr/>
      </dsp:nvSpPr>
      <dsp:spPr>
        <a:xfrm>
          <a:off x="5978654" y="1323708"/>
          <a:ext cx="268187" cy="3345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32577"/>
                <a:satOff val="0"/>
                <a:lumOff val="-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432577"/>
                <a:satOff val="0"/>
                <a:lumOff val="-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978654" y="1390618"/>
        <a:ext cx="187731" cy="200730"/>
      </dsp:txXfrm>
    </dsp:sp>
    <dsp:sp modelId="{BE76C9FB-0A45-4C81-A600-58E5EAF967B7}">
      <dsp:nvSpPr>
        <dsp:cNvPr id="0" name=""/>
        <dsp:cNvSpPr/>
      </dsp:nvSpPr>
      <dsp:spPr>
        <a:xfrm>
          <a:off x="6476717" y="794833"/>
          <a:ext cx="1392299" cy="1392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789EC7-28B0-46B0-AAE4-F85EA026F929}">
      <dsp:nvSpPr>
        <dsp:cNvPr id="0" name=""/>
        <dsp:cNvSpPr/>
      </dsp:nvSpPr>
      <dsp:spPr>
        <a:xfrm>
          <a:off x="6703370" y="1630213"/>
          <a:ext cx="1392299" cy="1392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32577"/>
                <a:satOff val="0"/>
                <a:lumOff val="-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432577"/>
                <a:satOff val="0"/>
                <a:lumOff val="-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noProof="0" dirty="0" smtClean="0"/>
            <a:t>Pubblicazione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noProof="0" dirty="0" smtClean="0"/>
            <a:t>ArcGIS for Server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noProof="0" dirty="0" smtClean="0"/>
            <a:t>ArcGIS Online</a:t>
          </a:r>
        </a:p>
      </dsp:txBody>
      <dsp:txXfrm>
        <a:off x="6744149" y="1670992"/>
        <a:ext cx="1310741" cy="1310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4ED66-9429-0546-A8C9-28F36F277B00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DB824-4ED6-124D-A8AC-1BDBCDB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1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55: 	Istat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 	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Miur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 	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Eurostat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5:	OCSE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	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EuKids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 	Ministero dell’Interno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	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Eusilc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	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Sviluppo Economico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	Ministero del Lavoro e Politiche Sociali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	Dipartimento di Pubblica Sicurezza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	Ministero della Salute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	CGIL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	Comune di Napoli</a:t>
            </a: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	Provincia di Roma</a:t>
            </a: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	Dipartimento di Giustizia Minorile</a:t>
            </a: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	Corte dei Conti</a:t>
            </a: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	Istituto Superiore di Sanità</a:t>
            </a: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	SIP</a:t>
            </a: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	Cittadinanza Attiva</a:t>
            </a: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	Invalsi</a:t>
            </a: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	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Isfol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	Ispra</a:t>
            </a: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	Legambiente</a:t>
            </a: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 	Save the Children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3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8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5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0" y="6017845"/>
            <a:ext cx="9144000" cy="8704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" y="-13395"/>
            <a:ext cx="9144000" cy="12144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5" y="2821781"/>
            <a:ext cx="87868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>
                <a:sym typeface="Helvetica Neue Bold Condensed" charset="0"/>
              </a:rPr>
              <a:t>Click to edit Master title style</a:t>
            </a:r>
            <a:endParaRPr lang="en-US" dirty="0">
              <a:sym typeface="Helvetica Neue Bold Condensed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3538728"/>
            <a:ext cx="8786812" cy="457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lang="en-US" sz="2700" b="0" dirty="0">
                <a:solidFill>
                  <a:srgbClr val="9A9A9A"/>
                </a:solidFill>
                <a:latin typeface="+mn-lt"/>
                <a:ea typeface="+mn-ea"/>
                <a:cs typeface="+mn-cs"/>
                <a:sym typeface="Helvetica Neue Light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57" y="236387"/>
            <a:ext cx="2634150" cy="131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17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" y="6030866"/>
            <a:ext cx="9143999" cy="837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8372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342D3F-0964-674F-886D-75E26F7BF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1014984"/>
            <a:ext cx="5266944" cy="71323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8595" y="1828800"/>
            <a:ext cx="5266944" cy="4014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687568" y="1014984"/>
            <a:ext cx="3227832" cy="4818888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95" y="6225283"/>
            <a:ext cx="1766277" cy="4484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5" y="204787"/>
            <a:ext cx="1121795" cy="10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72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" y="6030866"/>
            <a:ext cx="9143999" cy="837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8372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342D3F-0964-674F-886D-75E26F7BF6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95" y="6225283"/>
            <a:ext cx="1766277" cy="448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5" y="204787"/>
            <a:ext cx="1121795" cy="10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48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86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8786813" cy="42449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" y="6030866"/>
            <a:ext cx="9143999" cy="8372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95" y="6225283"/>
            <a:ext cx="1766277" cy="4484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270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4178808" cy="42449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" y="6030866"/>
            <a:ext cx="9143999" cy="8372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95" y="6225283"/>
            <a:ext cx="1766277" cy="4484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233210-FD1D-4643-A408-4B2BDEE02D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00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" y="6030866"/>
            <a:ext cx="9143999" cy="837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95" y="6225283"/>
            <a:ext cx="1766277" cy="4484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233210-FD1D-4643-A408-4B2BDEE02D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2312" y="1785938"/>
            <a:ext cx="4178808" cy="42449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95680" y="1148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2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" y="6030866"/>
            <a:ext cx="9143999" cy="837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95" y="6225283"/>
            <a:ext cx="1766277" cy="4484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233210-FD1D-4643-A408-4B2BDEE02D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5056632" cy="42449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86983" y="1783080"/>
            <a:ext cx="3282696" cy="4247786"/>
          </a:xfrm>
          <a:ln w="9525"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79388" y="804672"/>
            <a:ext cx="8786812" cy="73152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82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" y="6030866"/>
            <a:ext cx="9143999" cy="837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95" y="6225283"/>
            <a:ext cx="1766277" cy="4484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233210-FD1D-4643-A408-4B2BDEE02D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43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50/50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" y="6030866"/>
            <a:ext cx="9143999" cy="837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95" y="6225283"/>
            <a:ext cx="1766277" cy="4484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233210-FD1D-4643-A408-4B2BDEE02D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455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" y="6030866"/>
            <a:ext cx="9143999" cy="8372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342D3F-0964-674F-886D-75E26F7BF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8595" y="978408"/>
            <a:ext cx="8786813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837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95" y="6225283"/>
            <a:ext cx="1766277" cy="4484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5" y="204787"/>
            <a:ext cx="1121795" cy="10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6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" y="6030866"/>
            <a:ext cx="9143999" cy="8372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8372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342D3F-0964-674F-886D-75E26F7BF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5166360"/>
            <a:ext cx="8786813" cy="71323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947672" y="996696"/>
            <a:ext cx="5239512" cy="3931920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95" y="6225283"/>
            <a:ext cx="1766277" cy="4484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5" y="204787"/>
            <a:ext cx="1121795" cy="10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0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5" y="178595"/>
            <a:ext cx="8786813" cy="62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  <a:endParaRPr lang="en-US" dirty="0">
              <a:sym typeface="Helvetica Neue Bold Condense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595" y="1785938"/>
            <a:ext cx="8786813" cy="49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Bold Condensed" charset="0"/>
              </a:rPr>
              <a:t>Second level</a:t>
            </a:r>
          </a:p>
          <a:p>
            <a:pPr lvl="2"/>
            <a:r>
              <a:rPr lang="en-US" smtClean="0">
                <a:sym typeface="Helvetica Neue Bold Condensed" charset="0"/>
              </a:rPr>
              <a:t>Third level</a:t>
            </a:r>
          </a:p>
          <a:p>
            <a:pPr lvl="3"/>
            <a:r>
              <a:rPr lang="en-US" smtClean="0">
                <a:sym typeface="Helvetica Neue Bold Condensed" charset="0"/>
              </a:rPr>
              <a:t>Fourth level</a:t>
            </a:r>
          </a:p>
          <a:p>
            <a:pPr lvl="4"/>
            <a:r>
              <a:rPr lang="en-US" smtClean="0">
                <a:sym typeface="Helvetica Neue Bold Condensed" charset="0"/>
              </a:rPr>
              <a:t>Fifth level</a:t>
            </a:r>
            <a:endParaRPr lang="en-US" dirty="0">
              <a:sym typeface="Baskerville" charset="0"/>
            </a:endParaRP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29689" y="6616899"/>
            <a:ext cx="217661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5" tIns="32138" rIns="64275" bIns="32138" numCol="1" anchor="t" anchorCtr="0" compatLnSpc="1">
            <a:prstTxWarp prst="textNoShape">
              <a:avLst/>
            </a:prstTxWarp>
          </a:bodyPr>
          <a:lstStyle>
            <a:lvl1pPr algn="ctr">
              <a:defRPr sz="1100" b="0" i="0">
                <a:solidFill>
                  <a:srgbClr val="FFFFFF"/>
                </a:solidFill>
                <a:latin typeface="Helvetica Neue Bold Condensed"/>
                <a:ea typeface="ＭＳ Ｐゴシック" charset="0"/>
                <a:cs typeface="Helvetica Neue Bold Condensed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3882495B-39B3-5F42-8174-3C1974B27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34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4" r:id="rId2"/>
    <p:sldLayoutId id="2147483691" r:id="rId3"/>
    <p:sldLayoutId id="2147483692" r:id="rId4"/>
    <p:sldLayoutId id="2147483693" r:id="rId5"/>
    <p:sldLayoutId id="2147483685" r:id="rId6"/>
    <p:sldLayoutId id="2147483690" r:id="rId7"/>
    <p:sldLayoutId id="2147483694" r:id="rId8"/>
    <p:sldLayoutId id="2147483695" r:id="rId9"/>
    <p:sldLayoutId id="2147483696" r:id="rId10"/>
    <p:sldLayoutId id="2147483687" r:id="rId11"/>
    <p:sldLayoutId id="214748367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 i="0">
          <a:solidFill>
            <a:schemeClr val="tx1"/>
          </a:solidFill>
          <a:latin typeface="+mj-lt"/>
          <a:ea typeface="+mj-ea"/>
          <a:cs typeface="Helvetica Neue"/>
          <a:sym typeface="Helvetica Neue Bold Condense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321377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642757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964134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2855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624902" indent="-401722" algn="l" rtl="0" eaLnBrk="1" fontAlgn="base" hangingPunct="1">
        <a:spcBef>
          <a:spcPts val="1686"/>
        </a:spcBef>
        <a:spcAft>
          <a:spcPct val="0"/>
        </a:spcAft>
        <a:buSzPct val="100000"/>
        <a:buFont typeface="Lucida Grande" charset="0"/>
        <a:buChar char="‣"/>
        <a:defRPr sz="2800" b="1" i="0">
          <a:solidFill>
            <a:schemeClr val="tx1"/>
          </a:solidFill>
          <a:latin typeface="+mj-lt"/>
          <a:ea typeface="+mn-ea"/>
          <a:cs typeface="Helvetica Neue"/>
          <a:sym typeface="Helvetica Neue Bold Condensed" charset="0"/>
        </a:defRPr>
      </a:lvl1pPr>
      <a:lvl2pPr marL="937353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•"/>
        <a:defRPr sz="25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2pPr>
      <a:lvl3pPr marL="1249804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3pPr>
      <a:lvl4pPr marL="1562256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4pPr>
      <a:lvl5pPr marL="1874706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5pPr>
      <a:lvl6pPr marL="2196085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6pPr>
      <a:lvl7pPr marL="2517462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7pPr>
      <a:lvl8pPr marL="2838841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8pPr>
      <a:lvl9pPr marL="3160219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9pPr>
    </p:bodyStyle>
    <p:otherStyle>
      <a:defPPr>
        <a:defRPr lang="en-US"/>
      </a:defPPr>
      <a:lvl1pPr marL="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34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13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91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7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4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26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595" y="2824353"/>
            <a:ext cx="8786813" cy="714375"/>
          </a:xfrm>
        </p:spPr>
        <p:txBody>
          <a:bodyPr/>
          <a:lstStyle/>
          <a:p>
            <a:r>
              <a:rPr lang="it-IT" dirty="0" smtClean="0"/>
              <a:t>Atlante dell’Infanzia (a rischio)</a:t>
            </a:r>
            <a:endParaRPr lang="it-I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79388" y="3541300"/>
            <a:ext cx="8786812" cy="457200"/>
          </a:xfrm>
        </p:spPr>
        <p:txBody>
          <a:bodyPr/>
          <a:lstStyle/>
          <a:p>
            <a:r>
              <a:rPr lang="it-IT" dirty="0" smtClean="0"/>
              <a:t>Save the Children Italia</a:t>
            </a:r>
            <a:endParaRPr lang="it-IT" dirty="0"/>
          </a:p>
        </p:txBody>
      </p:sp>
      <p:sp>
        <p:nvSpPr>
          <p:cNvPr id="10" name="Rectangle 9"/>
          <p:cNvSpPr/>
          <p:nvPr/>
        </p:nvSpPr>
        <p:spPr>
          <a:xfrm>
            <a:off x="178595" y="409484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>
                <a:solidFill>
                  <a:srgbClr val="AFAFAF"/>
                </a:solidFill>
              </a:rPr>
              <a:t>Roma, 27/02/2015</a:t>
            </a:r>
            <a:endParaRPr lang="it-IT" sz="1400" dirty="0">
              <a:solidFill>
                <a:srgbClr val="AFA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74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Workflow</a:t>
            </a:r>
            <a:r>
              <a:rPr lang="it-IT" dirty="0" smtClean="0"/>
              <a:t> per le mappe sul WEB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Dalle fonti alle mappe</a:t>
            </a:r>
            <a:endParaRPr lang="it-IT" dirty="0"/>
          </a:p>
        </p:txBody>
      </p:sp>
      <p:graphicFrame>
        <p:nvGraphicFramePr>
          <p:cNvPr id="9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795906"/>
              </p:ext>
            </p:extLst>
          </p:nvPr>
        </p:nvGraphicFramePr>
        <p:xfrm>
          <a:off x="445476" y="1770654"/>
          <a:ext cx="8096739" cy="381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169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</a:t>
            </a:r>
            <a:r>
              <a:rPr lang="it-IT" dirty="0" err="1" smtClean="0"/>
              <a:t>map</a:t>
            </a:r>
            <a:r>
              <a:rPr lang="it-IT" dirty="0" smtClean="0"/>
              <a:t> </a:t>
            </a:r>
            <a:r>
              <a:rPr lang="it-IT" dirty="0" err="1" smtClean="0"/>
              <a:t>views</a:t>
            </a:r>
            <a:endParaRPr lang="it-IT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539155"/>
              </p:ext>
            </p:extLst>
          </p:nvPr>
        </p:nvGraphicFramePr>
        <p:xfrm>
          <a:off x="179388" y="1785938"/>
          <a:ext cx="4178300" cy="424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Dalla </a:t>
            </a:r>
            <a:r>
              <a:rPr lang="it-IT" dirty="0" smtClean="0"/>
              <a:t>seconda all’ultima edizione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87392" y="1629372"/>
            <a:ext cx="4178808" cy="425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624902" indent="-401722" algn="l" rtl="0" eaLnBrk="1" fontAlgn="base" hangingPunct="1">
              <a:spcBef>
                <a:spcPts val="1686"/>
              </a:spcBef>
              <a:spcAft>
                <a:spcPct val="0"/>
              </a:spcAft>
              <a:buSzPct val="100000"/>
              <a:buFont typeface="Lucida Grande" charset="0"/>
              <a:buChar char="‣"/>
              <a:defRPr sz="2800" b="1" i="0">
                <a:solidFill>
                  <a:schemeClr val="tx1"/>
                </a:solidFill>
                <a:latin typeface="+mj-lt"/>
                <a:ea typeface="+mn-ea"/>
                <a:cs typeface="Helvetica Neue"/>
                <a:sym typeface="Helvetica Neue Bold Condensed" charset="0"/>
              </a:defRPr>
            </a:lvl1pPr>
            <a:lvl2pPr marL="937353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•"/>
              <a:defRPr sz="25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2pPr>
            <a:lvl3pPr marL="1249804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3pPr>
            <a:lvl4pPr marL="156225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4pPr>
            <a:lvl5pPr marL="187470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5pPr>
            <a:lvl6pPr marL="2196085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6pPr>
            <a:lvl7pPr marL="2517462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7pPr>
            <a:lvl8pPr marL="2838841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8pPr>
            <a:lvl9pPr marL="3160219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9pPr>
          </a:lstStyle>
          <a:p>
            <a:pPr defTabSz="914400"/>
            <a:r>
              <a:rPr lang="it-IT" kern="0" dirty="0"/>
              <a:t>87.438 singole mappe visualizzate sul sito </a:t>
            </a:r>
          </a:p>
          <a:p>
            <a:pPr lvl="1" defTabSz="914400"/>
            <a:r>
              <a:rPr lang="it-IT" kern="0" dirty="0" smtClean="0"/>
              <a:t>30.109 </a:t>
            </a:r>
            <a:r>
              <a:rPr lang="it-IT" kern="0" dirty="0"/>
              <a:t>nel 2011</a:t>
            </a:r>
          </a:p>
          <a:p>
            <a:pPr lvl="1" defTabSz="914400"/>
            <a:r>
              <a:rPr lang="it-IT" kern="0" dirty="0" smtClean="0"/>
              <a:t>38.782 </a:t>
            </a:r>
            <a:r>
              <a:rPr lang="it-IT" kern="0" dirty="0"/>
              <a:t>nel 2012</a:t>
            </a:r>
          </a:p>
          <a:p>
            <a:pPr lvl="1" defTabSz="914400"/>
            <a:r>
              <a:rPr lang="it-IT" kern="0" dirty="0" smtClean="0"/>
              <a:t>14.204 </a:t>
            </a:r>
            <a:r>
              <a:rPr lang="it-IT" kern="0" dirty="0"/>
              <a:t>nel 2013</a:t>
            </a:r>
          </a:p>
          <a:p>
            <a:pPr lvl="1" defTabSz="914400"/>
            <a:r>
              <a:rPr lang="it-IT" kern="0" dirty="0" smtClean="0"/>
              <a:t>4.343 </a:t>
            </a:r>
            <a:r>
              <a:rPr lang="it-IT" kern="0" dirty="0"/>
              <a:t>nel </a:t>
            </a:r>
            <a:r>
              <a:rPr lang="it-IT" kern="0" dirty="0" smtClean="0"/>
              <a:t>2014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29618921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</a:t>
            </a:r>
            <a:r>
              <a:rPr lang="it-IT" dirty="0" err="1" smtClean="0"/>
              <a:t>map</a:t>
            </a:r>
            <a:r>
              <a:rPr lang="it-IT" dirty="0" smtClean="0"/>
              <a:t> più viste</a:t>
            </a:r>
            <a:endParaRPr lang="it-IT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612688"/>
              </p:ext>
            </p:extLst>
          </p:nvPr>
        </p:nvGraphicFramePr>
        <p:xfrm>
          <a:off x="179388" y="1785938"/>
          <a:ext cx="4178300" cy="424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Edizione 2011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87392" y="1629372"/>
            <a:ext cx="4178808" cy="425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/>
          </a:bodyPr>
          <a:lstStyle>
            <a:lvl1pPr marL="624902" indent="-401722" algn="l" rtl="0" eaLnBrk="1" fontAlgn="base" hangingPunct="1">
              <a:spcBef>
                <a:spcPts val="1686"/>
              </a:spcBef>
              <a:spcAft>
                <a:spcPct val="0"/>
              </a:spcAft>
              <a:buSzPct val="100000"/>
              <a:buFont typeface="Lucida Grande" charset="0"/>
              <a:buChar char="‣"/>
              <a:defRPr sz="2800" b="1" i="0">
                <a:solidFill>
                  <a:schemeClr val="tx1"/>
                </a:solidFill>
                <a:latin typeface="+mj-lt"/>
                <a:ea typeface="+mn-ea"/>
                <a:cs typeface="Helvetica Neue"/>
                <a:sym typeface="Helvetica Neue Bold Condensed" charset="0"/>
              </a:defRPr>
            </a:lvl1pPr>
            <a:lvl2pPr marL="937353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•"/>
              <a:defRPr sz="25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2pPr>
            <a:lvl3pPr marL="1249804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3pPr>
            <a:lvl4pPr marL="156225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4pPr>
            <a:lvl5pPr marL="187470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5pPr>
            <a:lvl6pPr marL="2196085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6pPr>
            <a:lvl7pPr marL="2517462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7pPr>
            <a:lvl8pPr marL="2838841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8pPr>
            <a:lvl9pPr marL="3160219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9pPr>
          </a:lstStyle>
          <a:p>
            <a:pPr defTabSz="914400"/>
            <a:r>
              <a:rPr lang="it-IT" u="sng" kern="0" dirty="0" smtClean="0"/>
              <a:t>8.078</a:t>
            </a:r>
            <a:r>
              <a:rPr lang="it-IT" u="sng" kern="0" dirty="0"/>
              <a:t>: Minori in Italia</a:t>
            </a:r>
          </a:p>
          <a:p>
            <a:pPr defTabSz="914400"/>
            <a:r>
              <a:rPr lang="it-IT" kern="0" dirty="0" smtClean="0"/>
              <a:t>2.915</a:t>
            </a:r>
            <a:r>
              <a:rPr lang="it-IT" kern="0" dirty="0"/>
              <a:t>: Minori in Povertà</a:t>
            </a:r>
          </a:p>
          <a:p>
            <a:pPr defTabSz="914400"/>
            <a:r>
              <a:rPr lang="it-IT" kern="0" dirty="0" smtClean="0"/>
              <a:t>2.418</a:t>
            </a:r>
            <a:r>
              <a:rPr lang="it-IT" kern="0" dirty="0"/>
              <a:t>: Indice di vecchiaia</a:t>
            </a:r>
          </a:p>
          <a:p>
            <a:pPr defTabSz="914400"/>
            <a:r>
              <a:rPr lang="it-IT" kern="0" dirty="0" smtClean="0"/>
              <a:t>1.897</a:t>
            </a:r>
            <a:r>
              <a:rPr lang="it-IT" kern="0" dirty="0"/>
              <a:t>: Minori, serie storica</a:t>
            </a:r>
          </a:p>
          <a:p>
            <a:pPr defTabSz="914400"/>
            <a:r>
              <a:rPr lang="it-IT" kern="0" dirty="0" smtClean="0"/>
              <a:t>1.846</a:t>
            </a:r>
            <a:r>
              <a:rPr lang="it-IT" kern="0" dirty="0"/>
              <a:t>: Abbandono scolastico</a:t>
            </a:r>
          </a:p>
        </p:txBody>
      </p:sp>
    </p:spTree>
    <p:extLst>
      <p:ext uri="{BB962C8B-B14F-4D97-AF65-F5344CB8AC3E}">
        <p14:creationId xmlns:p14="http://schemas.microsoft.com/office/powerpoint/2010/main" val="1366796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</a:t>
            </a:r>
            <a:r>
              <a:rPr lang="it-IT" dirty="0" err="1" smtClean="0"/>
              <a:t>map</a:t>
            </a:r>
            <a:r>
              <a:rPr lang="it-IT" dirty="0" smtClean="0"/>
              <a:t> più viste</a:t>
            </a:r>
            <a:endParaRPr lang="it-IT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86801"/>
              </p:ext>
            </p:extLst>
          </p:nvPr>
        </p:nvGraphicFramePr>
        <p:xfrm>
          <a:off x="179388" y="1785938"/>
          <a:ext cx="4178300" cy="424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Edizione 2012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87392" y="1629372"/>
            <a:ext cx="4178808" cy="425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624902" indent="-401722" algn="l" rtl="0" eaLnBrk="1" fontAlgn="base" hangingPunct="1">
              <a:spcBef>
                <a:spcPts val="1686"/>
              </a:spcBef>
              <a:spcAft>
                <a:spcPct val="0"/>
              </a:spcAft>
              <a:buSzPct val="100000"/>
              <a:buFont typeface="Lucida Grande" charset="0"/>
              <a:buChar char="‣"/>
              <a:defRPr sz="2800" b="1" i="0">
                <a:solidFill>
                  <a:schemeClr val="tx1"/>
                </a:solidFill>
                <a:latin typeface="+mj-lt"/>
                <a:ea typeface="+mn-ea"/>
                <a:cs typeface="Helvetica Neue"/>
                <a:sym typeface="Helvetica Neue Bold Condensed" charset="0"/>
              </a:defRPr>
            </a:lvl1pPr>
            <a:lvl2pPr marL="937353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•"/>
              <a:defRPr sz="25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2pPr>
            <a:lvl3pPr marL="1249804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3pPr>
            <a:lvl4pPr marL="156225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4pPr>
            <a:lvl5pPr marL="187470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5pPr>
            <a:lvl6pPr marL="2196085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6pPr>
            <a:lvl7pPr marL="2517462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7pPr>
            <a:lvl8pPr marL="2838841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8pPr>
            <a:lvl9pPr marL="3160219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9pPr>
          </a:lstStyle>
          <a:p>
            <a:pPr defTabSz="914400"/>
            <a:r>
              <a:rPr lang="it-IT" u="sng" kern="0" dirty="0" smtClean="0"/>
              <a:t>9.634</a:t>
            </a:r>
            <a:r>
              <a:rPr lang="it-IT" u="sng" kern="0" dirty="0"/>
              <a:t>: Natalità 2011-2030</a:t>
            </a:r>
          </a:p>
          <a:p>
            <a:pPr defTabSz="914400"/>
            <a:r>
              <a:rPr lang="it-IT" kern="0" dirty="0" smtClean="0"/>
              <a:t>4.238</a:t>
            </a:r>
            <a:r>
              <a:rPr lang="it-IT" kern="0" dirty="0"/>
              <a:t>: Social network</a:t>
            </a:r>
          </a:p>
          <a:p>
            <a:pPr defTabSz="914400"/>
            <a:r>
              <a:rPr lang="it-IT" kern="0" dirty="0" smtClean="0"/>
              <a:t>2.742</a:t>
            </a:r>
            <a:r>
              <a:rPr lang="it-IT" kern="0" dirty="0"/>
              <a:t>: Longevità 2030</a:t>
            </a:r>
          </a:p>
          <a:p>
            <a:pPr defTabSz="914400"/>
            <a:r>
              <a:rPr lang="it-IT" kern="0" dirty="0" smtClean="0"/>
              <a:t>2.243</a:t>
            </a:r>
            <a:r>
              <a:rPr lang="it-IT" kern="0" dirty="0"/>
              <a:t>: La leva calcistica del 2030</a:t>
            </a:r>
          </a:p>
          <a:p>
            <a:pPr defTabSz="914400"/>
            <a:r>
              <a:rPr lang="it-IT" kern="0" dirty="0" smtClean="0"/>
              <a:t>1.158</a:t>
            </a:r>
            <a:r>
              <a:rPr lang="it-IT" kern="0" dirty="0"/>
              <a:t>: Disconnessi</a:t>
            </a:r>
          </a:p>
        </p:txBody>
      </p:sp>
    </p:spTree>
    <p:extLst>
      <p:ext uri="{BB962C8B-B14F-4D97-AF65-F5344CB8AC3E}">
        <p14:creationId xmlns:p14="http://schemas.microsoft.com/office/powerpoint/2010/main" val="37209457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</a:t>
            </a:r>
            <a:r>
              <a:rPr lang="it-IT" dirty="0" err="1" smtClean="0"/>
              <a:t>map</a:t>
            </a:r>
            <a:r>
              <a:rPr lang="it-IT" dirty="0" smtClean="0"/>
              <a:t> più viste</a:t>
            </a:r>
            <a:endParaRPr lang="it-IT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976113"/>
              </p:ext>
            </p:extLst>
          </p:nvPr>
        </p:nvGraphicFramePr>
        <p:xfrm>
          <a:off x="179388" y="1785938"/>
          <a:ext cx="4178300" cy="424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Edizione 2013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87392" y="1629372"/>
            <a:ext cx="4178808" cy="425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/>
          </a:bodyPr>
          <a:lstStyle>
            <a:lvl1pPr marL="624902" indent="-401722" algn="l" rtl="0" eaLnBrk="1" fontAlgn="base" hangingPunct="1">
              <a:spcBef>
                <a:spcPts val="1686"/>
              </a:spcBef>
              <a:spcAft>
                <a:spcPct val="0"/>
              </a:spcAft>
              <a:buSzPct val="100000"/>
              <a:buFont typeface="Lucida Grande" charset="0"/>
              <a:buChar char="‣"/>
              <a:defRPr sz="2800" b="1" i="0">
                <a:solidFill>
                  <a:schemeClr val="tx1"/>
                </a:solidFill>
                <a:latin typeface="+mj-lt"/>
                <a:ea typeface="+mn-ea"/>
                <a:cs typeface="Helvetica Neue"/>
                <a:sym typeface="Helvetica Neue Bold Condensed" charset="0"/>
              </a:defRPr>
            </a:lvl1pPr>
            <a:lvl2pPr marL="937353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•"/>
              <a:defRPr sz="25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2pPr>
            <a:lvl3pPr marL="1249804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3pPr>
            <a:lvl4pPr marL="156225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4pPr>
            <a:lvl5pPr marL="187470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5pPr>
            <a:lvl6pPr marL="2196085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6pPr>
            <a:lvl7pPr marL="2517462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7pPr>
            <a:lvl8pPr marL="2838841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8pPr>
            <a:lvl9pPr marL="3160219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9pPr>
          </a:lstStyle>
          <a:p>
            <a:pPr lvl="0"/>
            <a:r>
              <a:rPr lang="it-IT" u="sng" dirty="0"/>
              <a:t>3.565: Figli del default</a:t>
            </a:r>
            <a:endParaRPr lang="it-IT" dirty="0"/>
          </a:p>
          <a:p>
            <a:pPr lvl="0"/>
            <a:r>
              <a:rPr lang="it-IT" dirty="0"/>
              <a:t>1.091: Il </a:t>
            </a:r>
            <a:r>
              <a:rPr lang="it-IT" dirty="0" err="1"/>
              <a:t>downgrading</a:t>
            </a:r>
            <a:r>
              <a:rPr lang="it-IT" dirty="0"/>
              <a:t> della spesa</a:t>
            </a:r>
          </a:p>
          <a:p>
            <a:pPr lvl="0"/>
            <a:r>
              <a:rPr lang="it-IT" dirty="0"/>
              <a:t>761: La crisi nel carrello</a:t>
            </a:r>
          </a:p>
          <a:p>
            <a:pPr lvl="0"/>
            <a:r>
              <a:rPr lang="it-IT" dirty="0"/>
              <a:t>733: L’avanzata dei più poveri</a:t>
            </a:r>
          </a:p>
          <a:p>
            <a:pPr lvl="0"/>
            <a:r>
              <a:rPr lang="it-IT" dirty="0"/>
              <a:t>697: Crisi e diseguaglianze</a:t>
            </a:r>
          </a:p>
        </p:txBody>
      </p:sp>
    </p:spTree>
    <p:extLst>
      <p:ext uri="{BB962C8B-B14F-4D97-AF65-F5344CB8AC3E}">
        <p14:creationId xmlns:p14="http://schemas.microsoft.com/office/powerpoint/2010/main" val="35768083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</a:t>
            </a:r>
            <a:r>
              <a:rPr lang="it-IT" dirty="0" err="1" smtClean="0"/>
              <a:t>map</a:t>
            </a:r>
            <a:r>
              <a:rPr lang="it-IT" dirty="0" smtClean="0"/>
              <a:t> più viste</a:t>
            </a:r>
            <a:endParaRPr lang="it-IT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797207"/>
              </p:ext>
            </p:extLst>
          </p:nvPr>
        </p:nvGraphicFramePr>
        <p:xfrm>
          <a:off x="179388" y="1785938"/>
          <a:ext cx="4178300" cy="424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Edizione 2014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87392" y="1629372"/>
            <a:ext cx="4178808" cy="425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lnSpcReduction="10000"/>
          </a:bodyPr>
          <a:lstStyle>
            <a:lvl1pPr marL="624902" indent="-401722" algn="l" rtl="0" eaLnBrk="1" fontAlgn="base" hangingPunct="1">
              <a:spcBef>
                <a:spcPts val="1686"/>
              </a:spcBef>
              <a:spcAft>
                <a:spcPct val="0"/>
              </a:spcAft>
              <a:buSzPct val="100000"/>
              <a:buFont typeface="Lucida Grande" charset="0"/>
              <a:buChar char="‣"/>
              <a:defRPr sz="2800" b="1" i="0">
                <a:solidFill>
                  <a:schemeClr val="tx1"/>
                </a:solidFill>
                <a:latin typeface="+mj-lt"/>
                <a:ea typeface="+mn-ea"/>
                <a:cs typeface="Helvetica Neue"/>
                <a:sym typeface="Helvetica Neue Bold Condensed" charset="0"/>
              </a:defRPr>
            </a:lvl1pPr>
            <a:lvl2pPr marL="937353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•"/>
              <a:defRPr sz="25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2pPr>
            <a:lvl3pPr marL="1249804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3pPr>
            <a:lvl4pPr marL="156225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4pPr>
            <a:lvl5pPr marL="187470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5pPr>
            <a:lvl6pPr marL="2196085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6pPr>
            <a:lvl7pPr marL="2517462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7pPr>
            <a:lvl8pPr marL="2838841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8pPr>
            <a:lvl9pPr marL="3160219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9pPr>
          </a:lstStyle>
          <a:p>
            <a:pPr lvl="0"/>
            <a:r>
              <a:rPr lang="it-IT" u="sng" dirty="0"/>
              <a:t>526: L’avanzata dei più poveri</a:t>
            </a:r>
          </a:p>
          <a:p>
            <a:pPr lvl="0"/>
            <a:r>
              <a:rPr lang="it-IT" dirty="0"/>
              <a:t>265: Bambini metropolitani</a:t>
            </a:r>
          </a:p>
          <a:p>
            <a:pPr lvl="0"/>
            <a:r>
              <a:rPr lang="it-IT" dirty="0"/>
              <a:t>248: Sedentari</a:t>
            </a:r>
          </a:p>
          <a:p>
            <a:pPr lvl="0"/>
            <a:r>
              <a:rPr lang="it-IT" dirty="0"/>
              <a:t>221: Disconnessi culturali</a:t>
            </a:r>
          </a:p>
          <a:p>
            <a:pPr lvl="0"/>
            <a:r>
              <a:rPr lang="it-IT" dirty="0"/>
              <a:t>219: Sportivi</a:t>
            </a:r>
          </a:p>
        </p:txBody>
      </p:sp>
    </p:spTree>
    <p:extLst>
      <p:ext uri="{BB962C8B-B14F-4D97-AF65-F5344CB8AC3E}">
        <p14:creationId xmlns:p14="http://schemas.microsoft.com/office/powerpoint/2010/main" val="24766118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</a:t>
            </a:r>
            <a:r>
              <a:rPr lang="it-IT" dirty="0" err="1" smtClean="0"/>
              <a:t>map</a:t>
            </a:r>
            <a:r>
              <a:rPr lang="it-IT" dirty="0" smtClean="0"/>
              <a:t> meno viste</a:t>
            </a:r>
            <a:endParaRPr lang="it-IT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605746"/>
              </p:ext>
            </p:extLst>
          </p:nvPr>
        </p:nvGraphicFramePr>
        <p:xfrm>
          <a:off x="179388" y="1785938"/>
          <a:ext cx="4178300" cy="424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Dalla seconda all’ultima edizione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87392" y="1629372"/>
            <a:ext cx="4178808" cy="425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624902" indent="-401722" algn="l" rtl="0" eaLnBrk="1" fontAlgn="base" hangingPunct="1">
              <a:spcBef>
                <a:spcPts val="1686"/>
              </a:spcBef>
              <a:spcAft>
                <a:spcPct val="0"/>
              </a:spcAft>
              <a:buSzPct val="100000"/>
              <a:buFont typeface="Lucida Grande" charset="0"/>
              <a:buChar char="‣"/>
              <a:defRPr sz="2800" b="1" i="0">
                <a:solidFill>
                  <a:schemeClr val="tx1"/>
                </a:solidFill>
                <a:latin typeface="+mj-lt"/>
                <a:ea typeface="+mn-ea"/>
                <a:cs typeface="Helvetica Neue"/>
                <a:sym typeface="Helvetica Neue Bold Condensed" charset="0"/>
              </a:defRPr>
            </a:lvl1pPr>
            <a:lvl2pPr marL="937353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•"/>
              <a:defRPr sz="25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2pPr>
            <a:lvl3pPr marL="1249804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3pPr>
            <a:lvl4pPr marL="156225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4pPr>
            <a:lvl5pPr marL="187470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5pPr>
            <a:lvl6pPr marL="2196085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6pPr>
            <a:lvl7pPr marL="2517462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7pPr>
            <a:lvl8pPr marL="2838841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8pPr>
            <a:lvl9pPr marL="3160219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9pPr>
          </a:lstStyle>
          <a:p>
            <a:r>
              <a:rPr lang="it-IT" dirty="0" smtClean="0"/>
              <a:t>2011 - 149</a:t>
            </a:r>
            <a:r>
              <a:rPr lang="it-IT" dirty="0"/>
              <a:t>: Nati da stranieri (confronto storico)</a:t>
            </a:r>
          </a:p>
          <a:p>
            <a:r>
              <a:rPr lang="it-IT" dirty="0" smtClean="0"/>
              <a:t>2012 - 51</a:t>
            </a:r>
            <a:r>
              <a:rPr lang="it-IT" dirty="0"/>
              <a:t>: Minori in povertà relativa</a:t>
            </a:r>
          </a:p>
          <a:p>
            <a:r>
              <a:rPr lang="it-IT" dirty="0"/>
              <a:t>2014 - 20: La rete a scuola senza zaino</a:t>
            </a:r>
          </a:p>
          <a:p>
            <a:r>
              <a:rPr lang="it-IT" dirty="0" smtClean="0"/>
              <a:t>2013 - 8</a:t>
            </a:r>
            <a:r>
              <a:rPr lang="it-IT" dirty="0"/>
              <a:t>: Scuole da attrezzare (indicatore di </a:t>
            </a:r>
            <a:r>
              <a:rPr lang="it-IT" dirty="0" err="1"/>
              <a:t>utlizzo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17998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L’isola dei tesori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1536192"/>
            <a:ext cx="4178808" cy="4494674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Prologo</a:t>
            </a:r>
            <a:r>
              <a:rPr lang="it-IT" dirty="0"/>
              <a:t>: L’isola di Stevenson e l’arcipelago dei minori in Italia</a:t>
            </a:r>
          </a:p>
          <a:p>
            <a:r>
              <a:rPr lang="it-IT" dirty="0"/>
              <a:t>Struttura: 3 Sezioni, 11 capitoli, 49 paragrafi </a:t>
            </a:r>
          </a:p>
          <a:p>
            <a:r>
              <a:rPr lang="it-IT" dirty="0"/>
              <a:t>Mappe: 61 </a:t>
            </a:r>
          </a:p>
          <a:p>
            <a:r>
              <a:rPr lang="it-IT" dirty="0"/>
              <a:t>Testi: 280.000 caratteri (spazi esclusi)</a:t>
            </a:r>
          </a:p>
          <a:p>
            <a:r>
              <a:rPr lang="it-IT" dirty="0"/>
              <a:t>Titolo sezioni: I) Il Forziere; II) Le Navi; III) L’Arcipelago</a:t>
            </a:r>
          </a:p>
          <a:p>
            <a:r>
              <a:rPr lang="it-IT" dirty="0"/>
              <a:t>Filo rosso: Il protagonista ragazzino del capolavoro di Stevenson e il tesoro come sinonimo di minore.</a:t>
            </a:r>
          </a:p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Edizione 2010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008" t="2604" r="8576" b="2604"/>
          <a:stretch/>
        </p:blipFill>
        <p:spPr>
          <a:xfrm>
            <a:off x="5340722" y="2359083"/>
            <a:ext cx="3124853" cy="25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8718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Alla ricerca della Giovine Italia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1536192"/>
            <a:ext cx="4178808" cy="4494674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Antefatto: Il Risorgimento dei ragazzi</a:t>
            </a:r>
          </a:p>
          <a:p>
            <a:r>
              <a:rPr lang="it-IT" dirty="0" smtClean="0"/>
              <a:t>Struttura</a:t>
            </a:r>
            <a:r>
              <a:rPr lang="it-IT" dirty="0"/>
              <a:t>: 4 Sezioni, 16 capitoli </a:t>
            </a:r>
          </a:p>
          <a:p>
            <a:r>
              <a:rPr lang="it-IT" dirty="0"/>
              <a:t>Mappe: 72</a:t>
            </a:r>
          </a:p>
          <a:p>
            <a:r>
              <a:rPr lang="it-IT" dirty="0"/>
              <a:t>Testi: 140.000 caratteri</a:t>
            </a:r>
          </a:p>
          <a:p>
            <a:r>
              <a:rPr lang="it-IT" dirty="0"/>
              <a:t>Titolo sezioni: I) Mutazioni; II) Paesaggi; III) Risorse; IV) Isole dell’infanzia a rischio</a:t>
            </a:r>
          </a:p>
          <a:p>
            <a:r>
              <a:rPr lang="it-IT" dirty="0"/>
              <a:t>News: Ottimizzazione delle mappe con </a:t>
            </a:r>
            <a:r>
              <a:rPr lang="it-IT" dirty="0" err="1"/>
              <a:t>ArcGis</a:t>
            </a:r>
            <a:r>
              <a:rPr lang="it-IT" dirty="0"/>
              <a:t> Online, realizzazione Web-</a:t>
            </a:r>
            <a:r>
              <a:rPr lang="it-IT" dirty="0" err="1"/>
              <a:t>map</a:t>
            </a:r>
            <a:r>
              <a:rPr lang="it-IT" dirty="0"/>
              <a:t>, Mappe con didascalia.</a:t>
            </a:r>
          </a:p>
          <a:p>
            <a:r>
              <a:rPr lang="it-IT" dirty="0"/>
              <a:t>Filo rosso: com’eravamo, come siamo cambiati, come restiamo disuniti 150 anni dopo: uno sguardo sull’infanzia nell’anniversario dei primi 150 anni di storia italiana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Edizione 2011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722" y="2359083"/>
            <a:ext cx="3124853" cy="25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423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Mappe per riconnettersi al futuro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1536192"/>
            <a:ext cx="4178808" cy="4494674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Prequel</a:t>
            </a:r>
            <a:r>
              <a:rPr lang="it-IT" dirty="0"/>
              <a:t>: I bambini e l’apocalisse</a:t>
            </a:r>
          </a:p>
          <a:p>
            <a:r>
              <a:rPr lang="it-IT" dirty="0"/>
              <a:t>Struttura: 4 Sezioni, 16 capitoli </a:t>
            </a:r>
          </a:p>
          <a:p>
            <a:r>
              <a:rPr lang="it-IT" dirty="0"/>
              <a:t>Mappe: 75</a:t>
            </a:r>
          </a:p>
          <a:p>
            <a:r>
              <a:rPr lang="it-IT" dirty="0"/>
              <a:t>Testi: 160.000 caratteri</a:t>
            </a:r>
          </a:p>
          <a:p>
            <a:r>
              <a:rPr lang="it-IT" dirty="0"/>
              <a:t>Titolo sezioni: I) Flash </a:t>
            </a:r>
            <a:r>
              <a:rPr lang="it-IT" dirty="0" err="1"/>
              <a:t>Forward</a:t>
            </a:r>
            <a:r>
              <a:rPr lang="it-IT" dirty="0"/>
              <a:t>; II) Link; III) </a:t>
            </a:r>
            <a:r>
              <a:rPr lang="it-IT" dirty="0" err="1"/>
              <a:t>Malware</a:t>
            </a:r>
            <a:r>
              <a:rPr lang="it-IT" dirty="0"/>
              <a:t>; IV) Spin Off</a:t>
            </a:r>
          </a:p>
          <a:p>
            <a:r>
              <a:rPr lang="it-IT" dirty="0"/>
              <a:t>News: Bande laterali con glossario, mappe sulle previsioni Istat.</a:t>
            </a:r>
          </a:p>
          <a:p>
            <a:r>
              <a:rPr lang="it-IT" dirty="0"/>
              <a:t>Filo rosso: come/quanti saremo fra 30 anni: viaggio alla ricerca del futuro sparito. Una riflessione nell’anno dell’esplosione della crisi e dello spread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Edizione 2012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721" y="2323835"/>
            <a:ext cx="3124853" cy="26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59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9008" t="2604" r="8576" b="2604"/>
          <a:stretch/>
        </p:blipFill>
        <p:spPr>
          <a:xfrm>
            <a:off x="5019145" y="1269726"/>
            <a:ext cx="1978608" cy="1885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593" y="1753565"/>
            <a:ext cx="2277803" cy="1894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Cos’è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1536192"/>
            <a:ext cx="4178808" cy="4255008"/>
          </a:xfrm>
        </p:spPr>
        <p:txBody>
          <a:bodyPr>
            <a:normAutofit/>
          </a:bodyPr>
          <a:lstStyle/>
          <a:p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Notizie sull’Atlante dell’Infanzia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095" y="2465003"/>
            <a:ext cx="2376646" cy="2040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095" y="3010816"/>
            <a:ext cx="2256789" cy="1937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4861" y="3920913"/>
            <a:ext cx="2351257" cy="20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65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L’Italia Sottosopra. I bambini e la crisi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1536192"/>
            <a:ext cx="4178808" cy="44946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r>
              <a:rPr lang="it-IT" dirty="0"/>
              <a:t>Preludio rap: La crisi nelle orecchie e negli occhi dei ragazzi</a:t>
            </a:r>
          </a:p>
          <a:p>
            <a:r>
              <a:rPr lang="it-IT" dirty="0"/>
              <a:t>Struttura: 6 Capitoli, 18 paragrafi </a:t>
            </a:r>
          </a:p>
          <a:p>
            <a:r>
              <a:rPr lang="it-IT" dirty="0"/>
              <a:t>Mappe: 47</a:t>
            </a:r>
          </a:p>
          <a:p>
            <a:r>
              <a:rPr lang="it-IT" dirty="0"/>
              <a:t>Testi: 170.000 caratteri</a:t>
            </a:r>
          </a:p>
          <a:p>
            <a:r>
              <a:rPr lang="it-IT" dirty="0"/>
              <a:t>Titolo sezioni: I) Tutti giù per terra (crisi); II) </a:t>
            </a:r>
            <a:r>
              <a:rPr lang="it-IT" dirty="0" err="1"/>
              <a:t>Pimpirulin</a:t>
            </a:r>
            <a:r>
              <a:rPr lang="it-IT" dirty="0"/>
              <a:t>  piangeva (povertà); III) Regina Reginella (abitazione); IV) </a:t>
            </a:r>
            <a:r>
              <a:rPr lang="it-IT" dirty="0" err="1"/>
              <a:t>Ambarabà</a:t>
            </a:r>
            <a:r>
              <a:rPr lang="it-IT" dirty="0"/>
              <a:t> </a:t>
            </a:r>
            <a:r>
              <a:rPr lang="it-IT" dirty="0" err="1"/>
              <a:t>Ciccì</a:t>
            </a:r>
            <a:r>
              <a:rPr lang="it-IT" dirty="0"/>
              <a:t> </a:t>
            </a:r>
            <a:r>
              <a:rPr lang="it-IT" dirty="0" err="1"/>
              <a:t>Coccò</a:t>
            </a:r>
            <a:r>
              <a:rPr lang="it-IT" dirty="0"/>
              <a:t> (salute); V) Le belle statuine (educazione); VI) Oh che bel castello (buone pratiche).</a:t>
            </a:r>
          </a:p>
          <a:p>
            <a:r>
              <a:rPr lang="it-IT" dirty="0"/>
              <a:t>News: 4 tavole di </a:t>
            </a:r>
            <a:r>
              <a:rPr lang="it-IT" dirty="0" err="1"/>
              <a:t>infografica</a:t>
            </a:r>
            <a:r>
              <a:rPr lang="it-IT" dirty="0"/>
              <a:t>, Mappa delle fonti.</a:t>
            </a:r>
          </a:p>
          <a:p>
            <a:r>
              <a:rPr lang="it-IT" dirty="0"/>
              <a:t>Filo rosso: tuffo nell’immediato presente per mettere a fuoco gli effetti della crisi sulla vita dei bambini e i fattori di rischio, con un focus su povertà e diseguaglianze.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Edizione 2013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721" y="2323835"/>
            <a:ext cx="3124854" cy="26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6151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Gli orizzonti del possibile. Bambini e ragazzi alla ricerca dello spazio perduto.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1536191"/>
            <a:ext cx="4178808" cy="4494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r>
              <a:rPr lang="it-IT" dirty="0"/>
              <a:t>Titolo: Introduzione: Generazione </a:t>
            </a:r>
            <a:r>
              <a:rPr lang="it-IT" dirty="0" err="1"/>
              <a:t>Parkour</a:t>
            </a:r>
            <a:endParaRPr lang="it-IT" dirty="0"/>
          </a:p>
          <a:p>
            <a:r>
              <a:rPr lang="it-IT" dirty="0"/>
              <a:t>Struttura: 5 Capitoli, 26 paragrafi </a:t>
            </a:r>
          </a:p>
          <a:p>
            <a:r>
              <a:rPr lang="it-IT" dirty="0"/>
              <a:t>Mappe: 50</a:t>
            </a:r>
          </a:p>
          <a:p>
            <a:r>
              <a:rPr lang="it-IT" dirty="0"/>
              <a:t>Testi: 190.000 caratteri</a:t>
            </a:r>
          </a:p>
          <a:p>
            <a:r>
              <a:rPr lang="it-IT" dirty="0"/>
              <a:t>Titolo sezioni: I) Città; II) Strade; III) Quartieri; IV) Stanze; V) Soglie.</a:t>
            </a:r>
          </a:p>
          <a:p>
            <a:r>
              <a:rPr lang="it-IT" dirty="0"/>
              <a:t>News: 50 immagini d’autore con </a:t>
            </a:r>
            <a:r>
              <a:rPr lang="it-IT" dirty="0" err="1"/>
              <a:t>dida</a:t>
            </a:r>
            <a:r>
              <a:rPr lang="it-IT" dirty="0"/>
              <a:t>; visite sul campo e interviste per raccogliere le buone pratiche.</a:t>
            </a:r>
          </a:p>
          <a:p>
            <a:r>
              <a:rPr lang="it-IT" dirty="0"/>
              <a:t>Filo rosso: Dopo passato, futuro e presente, l’Atlante si confronta con il Possibile (le buone pratiche) e con il tema degli spazi a partire da una frase di una ragazza di Palermo.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9388" y="1106128"/>
            <a:ext cx="8786812" cy="430063"/>
          </a:xfrm>
        </p:spPr>
        <p:txBody>
          <a:bodyPr/>
          <a:lstStyle/>
          <a:p>
            <a:r>
              <a:rPr lang="it-IT" dirty="0" smtClean="0"/>
              <a:t>Edizione 2014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0721" y="2323835"/>
            <a:ext cx="3124854" cy="26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445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Nonprofit Program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strong 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Segnaposto contenuto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3188" y="673344"/>
            <a:ext cx="3384550" cy="502761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8595" y="1356092"/>
            <a:ext cx="4178808" cy="4244928"/>
          </a:xfrm>
        </p:spPr>
        <p:txBody>
          <a:bodyPr/>
          <a:lstStyle/>
          <a:p>
            <a:r>
              <a:rPr lang="en-US" dirty="0"/>
              <a:t>The answer to our needs has found a strong ally in the </a:t>
            </a:r>
            <a:r>
              <a:rPr lang="en-US" dirty="0" err="1"/>
              <a:t>Esri</a:t>
            </a:r>
            <a:r>
              <a:rPr lang="en-US" dirty="0"/>
              <a:t> Nonprofit Organization Program with an investment consistent with the 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1224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Mappe e/o grafici realizzati</a:t>
            </a:r>
            <a:endParaRPr lang="it-I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3" y="1536192"/>
            <a:ext cx="7639462" cy="42449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Dalla prima all’ultima </a:t>
            </a:r>
            <a:r>
              <a:rPr lang="it-IT" dirty="0" smtClean="0"/>
              <a:t>edizione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27205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Fonti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Dalla prima all’ultima edizione</a:t>
            </a:r>
            <a:endParaRPr lang="it-IT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2319" r="2801" b="10438"/>
          <a:stretch/>
        </p:blipFill>
        <p:spPr>
          <a:xfrm>
            <a:off x="617715" y="1410830"/>
            <a:ext cx="7908571" cy="42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838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per area tematica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Dalla prima all’ultima edizione</a:t>
            </a:r>
            <a:endParaRPr lang="it-IT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001774"/>
              </p:ext>
            </p:extLst>
          </p:nvPr>
        </p:nvGraphicFramePr>
        <p:xfrm>
          <a:off x="179388" y="1342104"/>
          <a:ext cx="8786812" cy="468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56590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Pagine dedicate per argomento</a:t>
            </a:r>
            <a:endParaRPr lang="it-IT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9498" r="3575" b="7821"/>
          <a:stretch/>
        </p:blipFill>
        <p:spPr>
          <a:xfrm>
            <a:off x="441456" y="1356852"/>
            <a:ext cx="8186351" cy="45720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Dalla prima all’ultima </a:t>
            </a:r>
            <a:r>
              <a:rPr lang="it-IT" dirty="0" smtClean="0"/>
              <a:t>edizione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43866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Mappe per area tematica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Dalla prima all’ultima edizione</a:t>
            </a:r>
            <a:endParaRPr lang="it-IT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927465"/>
              </p:ext>
            </p:extLst>
          </p:nvPr>
        </p:nvGraphicFramePr>
        <p:xfrm>
          <a:off x="179388" y="1342104"/>
          <a:ext cx="8786812" cy="468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49351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Basi territoriali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1800" dirty="0" smtClean="0"/>
              <a:t>Regionali</a:t>
            </a:r>
            <a:r>
              <a:rPr lang="it-IT" sz="1800" dirty="0"/>
              <a:t>: </a:t>
            </a:r>
            <a:r>
              <a:rPr lang="it-IT" sz="1800" dirty="0" smtClean="0"/>
              <a:t>122</a:t>
            </a:r>
            <a:endParaRPr lang="it-IT" sz="1800" dirty="0"/>
          </a:p>
          <a:p>
            <a:r>
              <a:rPr lang="it-IT" sz="1800" dirty="0" smtClean="0"/>
              <a:t>Europee</a:t>
            </a:r>
            <a:r>
              <a:rPr lang="it-IT" sz="1800" dirty="0"/>
              <a:t>: </a:t>
            </a:r>
            <a:r>
              <a:rPr lang="it-IT" sz="1800" dirty="0" smtClean="0"/>
              <a:t>46</a:t>
            </a:r>
            <a:endParaRPr lang="it-IT" sz="1800" dirty="0"/>
          </a:p>
          <a:p>
            <a:r>
              <a:rPr lang="it-IT" sz="1800" dirty="0" smtClean="0"/>
              <a:t>Comunali 38</a:t>
            </a:r>
            <a:endParaRPr lang="it-IT" sz="1800" dirty="0"/>
          </a:p>
          <a:p>
            <a:r>
              <a:rPr lang="it-IT" sz="1800" dirty="0" smtClean="0"/>
              <a:t>Provinciali</a:t>
            </a:r>
            <a:r>
              <a:rPr lang="it-IT" sz="1800" dirty="0"/>
              <a:t>: </a:t>
            </a:r>
            <a:r>
              <a:rPr lang="it-IT" sz="1800" dirty="0" smtClean="0"/>
              <a:t>26</a:t>
            </a:r>
            <a:endParaRPr lang="it-IT" sz="1800" dirty="0"/>
          </a:p>
          <a:p>
            <a:r>
              <a:rPr lang="it-IT" sz="1800" dirty="0" smtClean="0"/>
              <a:t>Singoli </a:t>
            </a:r>
            <a:r>
              <a:rPr lang="it-IT" sz="1800" dirty="0"/>
              <a:t>Comuni: </a:t>
            </a:r>
            <a:r>
              <a:rPr lang="it-IT" sz="1800" dirty="0" smtClean="0"/>
              <a:t>23  </a:t>
            </a:r>
            <a:endParaRPr lang="it-IT" sz="1800" dirty="0"/>
          </a:p>
          <a:p>
            <a:pPr lvl="1"/>
            <a:r>
              <a:rPr lang="it-IT" sz="1800" dirty="0" smtClean="0"/>
              <a:t>11 </a:t>
            </a:r>
            <a:r>
              <a:rPr lang="it-IT" sz="1800" dirty="0"/>
              <a:t>Roma, 5 Napoli, 2 Milano, </a:t>
            </a:r>
            <a:r>
              <a:rPr lang="it-IT" sz="1800" dirty="0" smtClean="0"/>
              <a:t>eccetera</a:t>
            </a:r>
            <a:endParaRPr lang="it-IT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Dalla prima all’ultima edizione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87392" y="1785938"/>
            <a:ext cx="4178808" cy="424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624902" indent="-401722" algn="l" rtl="0" eaLnBrk="1" fontAlgn="base" hangingPunct="1">
              <a:spcBef>
                <a:spcPts val="1686"/>
              </a:spcBef>
              <a:spcAft>
                <a:spcPct val="0"/>
              </a:spcAft>
              <a:buSzPct val="100000"/>
              <a:buFont typeface="Lucida Grande" charset="0"/>
              <a:buChar char="‣"/>
              <a:defRPr sz="2800" b="1" i="0">
                <a:solidFill>
                  <a:schemeClr val="tx1"/>
                </a:solidFill>
                <a:latin typeface="+mj-lt"/>
                <a:ea typeface="+mn-ea"/>
                <a:cs typeface="Helvetica Neue"/>
                <a:sym typeface="Helvetica Neue Bold Condensed" charset="0"/>
              </a:defRPr>
            </a:lvl1pPr>
            <a:lvl2pPr marL="937353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•"/>
              <a:defRPr sz="25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2pPr>
            <a:lvl3pPr marL="1249804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3pPr>
            <a:lvl4pPr marL="156225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4pPr>
            <a:lvl5pPr marL="187470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5pPr>
            <a:lvl6pPr marL="2196085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6pPr>
            <a:lvl7pPr marL="2517462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7pPr>
            <a:lvl8pPr marL="2838841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8pPr>
            <a:lvl9pPr marL="3160219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9pPr>
          </a:lstStyle>
          <a:p>
            <a:pPr defTabSz="914400"/>
            <a:r>
              <a:rPr lang="it-IT" sz="1800" kern="0" dirty="0" smtClean="0"/>
              <a:t>Italia: 18 </a:t>
            </a:r>
          </a:p>
          <a:p>
            <a:pPr defTabSz="914400"/>
            <a:r>
              <a:rPr lang="it-IT" sz="1800" kern="0" dirty="0" smtClean="0"/>
              <a:t>Riparti. geografica: 14</a:t>
            </a:r>
          </a:p>
          <a:p>
            <a:pPr defTabSz="914400"/>
            <a:r>
              <a:rPr lang="it-IT" sz="1800" kern="0" dirty="0" smtClean="0"/>
              <a:t>Singole Province: 7</a:t>
            </a:r>
          </a:p>
          <a:p>
            <a:pPr lvl="1" defTabSz="914400"/>
            <a:r>
              <a:rPr lang="it-IT" sz="1800" kern="0" dirty="0" smtClean="0"/>
              <a:t> 2 Milano, 2 Napoli, Roma, Ragusa, Bologna</a:t>
            </a:r>
          </a:p>
          <a:p>
            <a:pPr defTabSz="914400"/>
            <a:r>
              <a:rPr lang="it-IT" sz="1800" kern="0" dirty="0" smtClean="0"/>
              <a:t>Singole Regioni: 6</a:t>
            </a:r>
          </a:p>
          <a:p>
            <a:pPr lvl="1" defTabSz="914400"/>
            <a:r>
              <a:rPr lang="it-IT" sz="1800" kern="0" dirty="0" smtClean="0"/>
              <a:t>3 Campania, 2 Sicilia, 1 Calabria</a:t>
            </a:r>
          </a:p>
          <a:p>
            <a:pPr defTabSz="914400"/>
            <a:r>
              <a:rPr lang="it-IT" sz="1800" kern="0" dirty="0" smtClean="0"/>
              <a:t>Mondo: 6</a:t>
            </a:r>
          </a:p>
        </p:txBody>
      </p:sp>
    </p:spTree>
    <p:extLst>
      <p:ext uri="{BB962C8B-B14F-4D97-AF65-F5344CB8AC3E}">
        <p14:creationId xmlns:p14="http://schemas.microsoft.com/office/powerpoint/2010/main" val="27860150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Mappe per l’edizione cartacea</a:t>
            </a:r>
            <a:endParaRPr lang="it-IT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15" y="1925291"/>
            <a:ext cx="4178300" cy="330977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Realizzate con ArcMap utilizzando le funzionalità del Geodatabase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277" y="1860062"/>
            <a:ext cx="4191412" cy="33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74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vana Dark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4D4D4D"/>
      </a:accent1>
      <a:accent2>
        <a:srgbClr val="DA8E00"/>
      </a:accent2>
      <a:accent3>
        <a:srgbClr val="D93700"/>
      </a:accent3>
      <a:accent4>
        <a:srgbClr val="B2040A"/>
      </a:accent4>
      <a:accent5>
        <a:srgbClr val="22AC56"/>
      </a:accent5>
      <a:accent6>
        <a:srgbClr val="1277B5"/>
      </a:accent6>
      <a:hlink>
        <a:srgbClr val="1277B5"/>
      </a:hlink>
      <a:folHlink>
        <a:srgbClr val="A22F7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F788B45-AED0-4100-945B-E60990D52593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94D1808-03B5-4745-9E98-529760909BA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A7933C3A-8D4E-42C3-BE64-BDEFC4D7C3D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09BC99D-089E-4345-B773-6A1E431D26F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939398CF-6084-430B-B450-30879C4DD48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8E4B73A8-C709-4BFD-9F46-71DCBB9BF34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DC8CA622-1F1A-4358-AF1A-4769E608C80C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70D3B8F-978A-426E-8F34-BF21276F84DA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C8E06794-2140-4A68-AC7F-774B820C0C7E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01374AF-5BC7-48B2-ABA3-FA2D19A66957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C7DCB547-9FA0-4B6A-A99C-961567C0D37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33F95E9-5A95-43A1-9BEF-D7882A3F42B7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30E063F-2FE4-4FC2-90FD-CC73C8DA507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F1A2CFB8-5288-4D72-8708-AEFAD632D4F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FE51D384-0AD3-47D2-8D9D-9E35C5036FA8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C331D83-8CFB-4257-980C-F4F8F112E25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5749FB2-EF34-4523-BC43-D8125E6C461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3126D02A-85B5-4FC8-9BC8-B823E8035B9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089492B-59A6-4177-BA3A-B1A09D30C385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2BF7239-C852-4645-BA9E-B0789B761DEB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4D250037-A468-4E39-9584-D04766CA5EF9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C7A8B639-5E41-4D2B-81D6-9AEABEE778C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DFF22F0-46E5-49B9-96BD-331F88E141A9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BA1F1DB8-C91D-45B6-8E71-C38745AFBE6B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CD0FB526-8ACC-4093-9705-9C993D1E5385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8C282548-938D-49BF-BBE5-4A13FD83FE1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F6FE335-3AB8-44AB-80D7-1ABC641CF17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3BE3897C-D5D9-49E2-8D9D-C7814007064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321E457F-C990-4967-B320-5C6CD364AC2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68B62D8-1675-4700-9D03-CB682807590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760F851-1510-4B18-97FE-3E59DA76B4A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FAB74CDC-FC66-46E7-84FD-B1FDCD7F810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Slidevana Light (Universal)</Template>
  <TotalTime>0</TotalTime>
  <Words>914</Words>
  <Application>Microsoft Office PowerPoint</Application>
  <PresentationFormat>On-screen Show (4:3)</PresentationFormat>
  <Paragraphs>187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Ｐゴシック</vt:lpstr>
      <vt:lpstr>Baskerville</vt:lpstr>
      <vt:lpstr>Calibri</vt:lpstr>
      <vt:lpstr>Franklin Gothic Book</vt:lpstr>
      <vt:lpstr>Franklin Gothic Medium</vt:lpstr>
      <vt:lpstr>Helvetica Neue</vt:lpstr>
      <vt:lpstr>Helvetica Neue Bold Condensed</vt:lpstr>
      <vt:lpstr>Helvetica Neue Light</vt:lpstr>
      <vt:lpstr>Lucida Grande</vt:lpstr>
      <vt:lpstr>ヒラギノ明朝 ProN W3</vt:lpstr>
      <vt:lpstr>ヒラギノ角ゴ ProN W6</vt:lpstr>
      <vt:lpstr>Slidevana Dark</vt:lpstr>
      <vt:lpstr>Atlante dell’Infanzia (a rischio)</vt:lpstr>
      <vt:lpstr>Cos’è</vt:lpstr>
      <vt:lpstr>Mappe e/o grafici realizzati</vt:lpstr>
      <vt:lpstr>Fonti</vt:lpstr>
      <vt:lpstr>Indicatori per area tematica</vt:lpstr>
      <vt:lpstr>Pagine dedicate per argomento</vt:lpstr>
      <vt:lpstr>Mappe per area tematica</vt:lpstr>
      <vt:lpstr>Basi territoriali</vt:lpstr>
      <vt:lpstr>Mappe per l’edizione cartacea</vt:lpstr>
      <vt:lpstr>Workflow per le mappe sul WEB</vt:lpstr>
      <vt:lpstr>Web map views</vt:lpstr>
      <vt:lpstr>Web map più viste</vt:lpstr>
      <vt:lpstr>Web map più viste</vt:lpstr>
      <vt:lpstr>Web map più viste</vt:lpstr>
      <vt:lpstr>Web map più viste</vt:lpstr>
      <vt:lpstr>Web map meno viste</vt:lpstr>
      <vt:lpstr>L’isola dei tesori</vt:lpstr>
      <vt:lpstr>Alla ricerca della Giovine Italia</vt:lpstr>
      <vt:lpstr>Mappe per riconnettersi al futuro</vt:lpstr>
      <vt:lpstr>L’Italia Sottosopra. I bambini e la crisi</vt:lpstr>
      <vt:lpstr>Gli orizzonti del possibile. Bambini e ragazzi alla ricerca dello spazio perduto.</vt:lpstr>
      <vt:lpstr>Nonprofit Program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2014-04-03T12:23:19Z</dcterms:created>
  <dcterms:modified xsi:type="dcterms:W3CDTF">2015-02-26T09:47:40Z</dcterms:modified>
</cp:coreProperties>
</file>